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7" r:id="rId3"/>
    <p:sldId id="258" r:id="rId4"/>
    <p:sldId id="268" r:id="rId5"/>
    <p:sldId id="270" r:id="rId6"/>
    <p:sldId id="271" r:id="rId7"/>
    <p:sldId id="299" r:id="rId8"/>
    <p:sldId id="272" r:id="rId9"/>
    <p:sldId id="300" r:id="rId10"/>
    <p:sldId id="273" r:id="rId11"/>
    <p:sldId id="301" r:id="rId12"/>
    <p:sldId id="302" r:id="rId13"/>
    <p:sldId id="303" r:id="rId14"/>
    <p:sldId id="274" r:id="rId15"/>
    <p:sldId id="304" r:id="rId16"/>
    <p:sldId id="275" r:id="rId17"/>
    <p:sldId id="305" r:id="rId18"/>
    <p:sldId id="276" r:id="rId19"/>
    <p:sldId id="306" r:id="rId20"/>
    <p:sldId id="277" r:id="rId21"/>
    <p:sldId id="307" r:id="rId22"/>
    <p:sldId id="308" r:id="rId23"/>
    <p:sldId id="309" r:id="rId24"/>
    <p:sldId id="310" r:id="rId25"/>
    <p:sldId id="311" r:id="rId26"/>
    <p:sldId id="278" r:id="rId27"/>
    <p:sldId id="312" r:id="rId28"/>
    <p:sldId id="279" r:id="rId29"/>
    <p:sldId id="313" r:id="rId30"/>
    <p:sldId id="280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5530"/>
    <a:srgbClr val="CD704B"/>
    <a:srgbClr val="FFFFFF"/>
    <a:srgbClr val="F8F8F8"/>
    <a:srgbClr val="9C5E42"/>
    <a:srgbClr val="00FFFF"/>
    <a:srgbClr val="E3D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37128-6856-4DD0-974F-D6176D87D73B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8E0AC-6441-41C4-ACE1-51BDD4C00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50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28673-1070-46BC-9D3D-97E36E26EFF3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CFDB2-E35E-41DB-836A-FF7AF1F60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4289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C5F56-E71A-47AA-B61A-AB1BABD1E70C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pPr/>
              <a:t>‹#›</a:t>
            </a:fld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421038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20CF3-4BAC-4F62-A7DE-FCB149A79AC2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067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8D79-3EC7-43D9-8B6A-734CBB8CE1BA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541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85EAA6-9BFC-904A-8A5D-7CF51F48E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E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93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2FBC1-68C5-422F-ACA7-AF1F15EA53BD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18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F6951-082D-4628-8C46-946E48221E5B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08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4C531-D025-4D72-8129-72B1FF20DC59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40A2E-4057-4986-98E1-CE50C2696461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11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D355C-D70C-4868-830E-E5791FF78BC3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43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C3E5-66D2-4304-9AC0-C1C0BBDDDBC5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804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7B55-2531-4F94-AD92-00CB2392F486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2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80900-E102-4D13-93B8-6678CF7C12EE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2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445DD-EEFB-4EA0-9C9B-9BE5C58C610D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B83A6-190F-4215-8E1B-CE11FEB58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3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microsoft.com/office/2007/relationships/hdphoto" Target="../media/hdphoto1.wdp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64D5D8-3EE8-6844-BA6A-98728DF68ED4}"/>
              </a:ext>
            </a:extLst>
          </p:cNvPr>
          <p:cNvSpPr txBox="1"/>
          <p:nvPr/>
        </p:nvSpPr>
        <p:spPr>
          <a:xfrm>
            <a:off x="5600811" y="5201487"/>
            <a:ext cx="90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mtClean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조현준</a:t>
            </a:r>
            <a:endParaRPr kumimoji="1" lang="ko-KR" altLang="en-US" b="1">
              <a:solidFill>
                <a:schemeClr val="bg1"/>
              </a:solidFill>
              <a:latin typeface="+mj-lt"/>
              <a:cs typeface="Mangal" panose="02040503050203030202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D2FE1-1BF4-5349-9FDF-AE13E528BF9F}"/>
              </a:ext>
            </a:extLst>
          </p:cNvPr>
          <p:cNvSpPr txBox="1"/>
          <p:nvPr/>
        </p:nvSpPr>
        <p:spPr>
          <a:xfrm>
            <a:off x="0" y="2582706"/>
            <a:ext cx="68580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600" b="1" smtClean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MES </a:t>
            </a:r>
            <a:r>
              <a:rPr kumimoji="1" lang="ko-KR" altLang="en-US" sz="2600" b="1" smtClean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활용 디지털 스마트팩토리 구축 전문가</a:t>
            </a:r>
            <a:endParaRPr kumimoji="1" lang="ko-KR" altLang="en-US" sz="2600" b="1">
              <a:solidFill>
                <a:schemeClr val="bg1"/>
              </a:solidFill>
              <a:latin typeface="+mj-lt"/>
              <a:cs typeface="Mangal" panose="020405030502030302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D2FE1-1BF4-5349-9FDF-AE13E528BF9F}"/>
              </a:ext>
            </a:extLst>
          </p:cNvPr>
          <p:cNvSpPr txBox="1"/>
          <p:nvPr/>
        </p:nvSpPr>
        <p:spPr>
          <a:xfrm>
            <a:off x="308932" y="3097249"/>
            <a:ext cx="2788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mtClean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시각화 프로그래밍</a:t>
            </a:r>
            <a:endParaRPr kumimoji="1" lang="ko-KR" altLang="en-US" sz="2400" b="1">
              <a:solidFill>
                <a:schemeClr val="bg1"/>
              </a:solidFill>
              <a:latin typeface="+mj-lt"/>
              <a:cs typeface="Mangal" panose="02040503050203030202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D2FE1-1BF4-5349-9FDF-AE13E528BF9F}"/>
              </a:ext>
            </a:extLst>
          </p:cNvPr>
          <p:cNvSpPr txBox="1"/>
          <p:nvPr/>
        </p:nvSpPr>
        <p:spPr>
          <a:xfrm>
            <a:off x="612561" y="3576128"/>
            <a:ext cx="3781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mtClean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컬러 영상처리 </a:t>
            </a:r>
            <a:r>
              <a:rPr kumimoji="1" lang="en-US" altLang="ko-KR" sz="2400" b="1" smtClean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using C#</a:t>
            </a:r>
            <a:endParaRPr kumimoji="1" lang="ko-KR" altLang="en-US" sz="2400" b="1">
              <a:solidFill>
                <a:schemeClr val="bg1"/>
              </a:solidFill>
              <a:latin typeface="+mj-lt"/>
              <a:cs typeface="Mangal" panose="02040503050203030202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4D5D8-3EE8-6844-BA6A-98728DF68ED4}"/>
              </a:ext>
            </a:extLst>
          </p:cNvPr>
          <p:cNvSpPr txBox="1"/>
          <p:nvPr/>
        </p:nvSpPr>
        <p:spPr>
          <a:xfrm>
            <a:off x="9416562" y="186040"/>
            <a:ext cx="235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smtClean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미니 프로젝트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  <a:cs typeface="Mangal" panose="02040503050203030202" pitchFamily="18" charset="0"/>
              </a:rPr>
              <a:t>(Version 2.0)</a:t>
            </a:r>
            <a:endParaRPr kumimoji="1" lang="ko-KR" altLang="en-US" sz="1400" b="1">
              <a:solidFill>
                <a:schemeClr val="bg1"/>
              </a:solidFill>
              <a:latin typeface="+mj-lt"/>
              <a:cs typeface="Mangal" panose="02040503050203030202" pitchFamily="18" charset="0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>
                <a:latin typeface="+mj-lt"/>
              </a:rPr>
              <a:t>1</a:t>
            </a:fld>
            <a:r>
              <a:rPr lang="ko-KR" altLang="en-US" smtClean="0">
                <a:latin typeface="+mj-lt"/>
              </a:rPr>
              <a:t> </a:t>
            </a:r>
            <a:r>
              <a:rPr lang="en-US" altLang="ko-KR" smtClean="0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44</a:t>
            </a:r>
            <a:endParaRPr lang="en-US" altLang="ko-KR" smtClean="0">
              <a:latin typeface="+mj-lt"/>
            </a:endParaRPr>
          </a:p>
        </p:txBody>
      </p:sp>
      <p:pic>
        <p:nvPicPr>
          <p:cNvPr id="1026" name="Picture 2" descr="https://upload.wikimedia.org/wikipedia/ko/2/24/Len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43" y="121122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900" b="1">
                <a:solidFill>
                  <a:schemeClr val="bg1"/>
                </a:solidFill>
                <a:latin typeface="+mj-lt"/>
              </a:rPr>
              <a:t>3</a:t>
            </a:r>
            <a:r>
              <a:rPr kumimoji="1" lang="en-US" altLang="ko-KR" sz="2900" b="1" smtClean="0">
                <a:solidFill>
                  <a:schemeClr val="bg1"/>
                </a:solidFill>
                <a:latin typeface="+mj-lt"/>
              </a:rPr>
              <a:t>. </a:t>
            </a:r>
            <a:r>
              <a:rPr kumimoji="1" lang="ko-KR" altLang="en-US" sz="2900" b="1" smtClean="0">
                <a:solidFill>
                  <a:schemeClr val="bg1"/>
                </a:solidFill>
                <a:latin typeface="+mj-lt"/>
              </a:rPr>
              <a:t>흑백</a:t>
            </a:r>
            <a:r>
              <a:rPr kumimoji="1" lang="en-US" altLang="ko-KR" sz="2900" b="1" smtClean="0">
                <a:solidFill>
                  <a:schemeClr val="bg1"/>
                </a:solidFill>
                <a:latin typeface="+mj-lt"/>
              </a:rPr>
              <a:t>(127 </a:t>
            </a:r>
            <a:r>
              <a:rPr kumimoji="1" lang="ko-KR" altLang="en-US" sz="2900" b="1" smtClean="0">
                <a:solidFill>
                  <a:schemeClr val="bg1"/>
                </a:solidFill>
                <a:latin typeface="+mj-lt"/>
              </a:rPr>
              <a:t>기준</a:t>
            </a:r>
            <a:r>
              <a:rPr kumimoji="1" lang="en-US" altLang="ko-KR" sz="2900" b="1" smtClean="0">
                <a:solidFill>
                  <a:schemeClr val="bg1"/>
                </a:solidFill>
                <a:latin typeface="+mj-lt"/>
              </a:rPr>
              <a:t>)</a:t>
            </a:r>
            <a:endParaRPr lang="en-US" altLang="ko-KR" sz="2900" b="1" smtClean="0"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20419" y="5837602"/>
            <a:ext cx="1460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solidFill>
                  <a:schemeClr val="bg1"/>
                </a:solidFill>
                <a:latin typeface="Bell MT" panose="02020503060305020303" pitchFamily="18" charset="0"/>
              </a:rPr>
              <a:t>흑백</a:t>
            </a:r>
            <a:r>
              <a:rPr kumimoji="1" lang="en-US" altLang="ko-KR" sz="1400" b="1" smtClean="0">
                <a:solidFill>
                  <a:schemeClr val="bg1"/>
                </a:solidFill>
                <a:latin typeface="Bell MT" panose="02020503060305020303" pitchFamily="18" charset="0"/>
              </a:rPr>
              <a:t>(127 </a:t>
            </a:r>
            <a:r>
              <a:rPr kumimoji="1" lang="ko-KR" altLang="en-US" sz="1400" b="1" smtClean="0">
                <a:solidFill>
                  <a:schemeClr val="bg1"/>
                </a:solidFill>
                <a:latin typeface="Bell MT" panose="02020503060305020303" pitchFamily="18" charset="0"/>
              </a:rPr>
              <a:t>기준</a:t>
            </a:r>
            <a:r>
              <a:rPr kumimoji="1" lang="en-US" altLang="ko-KR" sz="1400" b="1" smtClean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endParaRPr lang="en-US" altLang="ko-KR" sz="1400" b="1" smtClean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10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44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원 본</a:t>
            </a:r>
            <a:endParaRPr lang="en-US" altLang="ko-KR" sz="1400" b="1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671" y="983862"/>
            <a:ext cx="3573307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2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1" lang="en-US" altLang="ko-KR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흑백</a:t>
            </a:r>
            <a:r>
              <a:rPr kumimoji="1" lang="en-US" altLang="ko-KR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(127 </a:t>
            </a:r>
            <a:r>
              <a:rPr kumimoji="1" lang="ko-KR" altLang="en-US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기준</a:t>
            </a:r>
            <a:r>
              <a:rPr kumimoji="1" lang="en-US" altLang="ko-KR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29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7735" y="136037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bw_image()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영향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메모리 할당.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"None"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gray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(gray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"Box"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((sx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(sy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gray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(gray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smtClean="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71344" y="826476"/>
            <a:ext cx="3869643" cy="53281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"Free"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((minX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(minY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(pointInPolygon(k, i, mx, my))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gray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(gray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9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2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900" b="1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4</a:t>
            </a:r>
            <a:r>
              <a:rPr kumimoji="1" lang="en-US" altLang="ko-KR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29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그레이 스케일</a:t>
            </a:r>
            <a:endParaRPr kumimoji="0" lang="en-US" altLang="ko-KR" sz="29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671" y="983862"/>
            <a:ext cx="3574621" cy="46732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630924" y="5837114"/>
            <a:ext cx="1402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그레이 스케일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4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9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1" lang="en-US" altLang="ko-KR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그레이 스케일</a:t>
            </a:r>
            <a:endParaRPr kumimoji="0" lang="en-US" altLang="ko-KR" sz="29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7735" y="136037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grayscale_image()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 --&gt; 알고리즘에 영향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메모리 확보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**** 진짜 영상처리 알고리즘 ****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(processType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'0'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sx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ex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sy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ey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"None"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gray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)gray;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"Box"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((sx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(sy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gray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)gray;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smtClean="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1344" y="1002323"/>
            <a:ext cx="3869643" cy="45368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"Free"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((minX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(minY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(pointInPolygon(k, i, mx, my))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gray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)gray;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********************************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9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11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400" b="1">
                <a:solidFill>
                  <a:schemeClr val="bg1"/>
                </a:solidFill>
                <a:latin typeface="+mj-lt"/>
              </a:rPr>
              <a:t>5</a:t>
            </a:r>
            <a:r>
              <a:rPr kumimoji="1" lang="en-US" altLang="ko-KR" sz="4400" b="1" smtClean="0">
                <a:solidFill>
                  <a:schemeClr val="bg1"/>
                </a:solidFill>
                <a:latin typeface="+mj-lt"/>
              </a:rPr>
              <a:t>. </a:t>
            </a:r>
            <a:r>
              <a:rPr kumimoji="1" lang="ko-KR" altLang="en-US" sz="4400" b="1" smtClean="0">
                <a:solidFill>
                  <a:schemeClr val="bg1"/>
                </a:solidFill>
                <a:latin typeface="+mj-lt"/>
              </a:rPr>
              <a:t>파라볼라</a:t>
            </a:r>
            <a:endParaRPr lang="en-US" altLang="ko-KR" sz="4400" b="1" smtClean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67" y="983862"/>
            <a:ext cx="3576272" cy="467321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96247" y="5837603"/>
            <a:ext cx="912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파라볼라</a:t>
            </a:r>
            <a:endParaRPr kumimoji="1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14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8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1" lang="en-US" altLang="ko-KR" sz="4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파라볼라</a:t>
            </a:r>
            <a:endParaRPr kumimoji="0" lang="en-US" altLang="ko-KR" sz="44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77735" y="136037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paraImage() </a:t>
            </a: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//파라볼라 --&gt; 잘 안되는거 같다. 흑백처럼 나옴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"None"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valueR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valueG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)inImage[BB,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)valueR;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)valueG;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)valueB;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"Box"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((sx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(sy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valueR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valueG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)inImage[BB,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)valueR;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)valueG;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)valueB;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smtClean="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71344" y="694593"/>
            <a:ext cx="3869643" cy="5073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"Free"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((minX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(minY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(pointInPolygon(k, i, mx, my))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valueR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valueG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)inImage[BB,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128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)valueR;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)valueG;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)valueB;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9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15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5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400" b="1">
                <a:solidFill>
                  <a:schemeClr val="bg1"/>
                </a:solidFill>
                <a:latin typeface="+mj-lt"/>
              </a:rPr>
              <a:t>6</a:t>
            </a:r>
            <a:r>
              <a:rPr kumimoji="1" lang="en-US" altLang="ko-KR" sz="4400" b="1" smtClean="0">
                <a:solidFill>
                  <a:schemeClr val="bg1"/>
                </a:solidFill>
                <a:latin typeface="+mj-lt"/>
              </a:rPr>
              <a:t>. </a:t>
            </a:r>
            <a:r>
              <a:rPr kumimoji="1" lang="ko-KR" altLang="en-US" sz="4400" b="1" smtClean="0">
                <a:solidFill>
                  <a:schemeClr val="bg1"/>
                </a:solidFill>
                <a:latin typeface="+mj-lt"/>
              </a:rPr>
              <a:t>감 마</a:t>
            </a:r>
            <a:endParaRPr lang="en-US" altLang="ko-KR" sz="4400" b="1" smtClean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16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44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19" y="983862"/>
            <a:ext cx="3574620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954347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감 마</a:t>
            </a:r>
            <a:endParaRPr kumimoji="1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13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84655" y="3001965"/>
            <a:ext cx="31285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1" lang="en-US" altLang="ko-KR" sz="4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감 마</a:t>
            </a:r>
            <a:endParaRPr kumimoji="0" lang="en-US" altLang="ko-KR" sz="44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77735" y="136037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gamma()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감마 1.2 보정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1.2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RGB; rgb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"None"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temp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temp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Math.Pow(inImage[rgb, i, k], 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)temp;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"Box"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((sx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(sy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temp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temp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Math.Pow(inImage[rgb, i, k], 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)temp;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smtClean="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71344" y="1107831"/>
            <a:ext cx="3869643" cy="43082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"Free"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((minX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(minY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(pointInPolygon(k, i, mx, my))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temp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temp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Math.Pow(inImage[rgb, i, k], 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)temp;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9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6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23134" y="2966104"/>
            <a:ext cx="2621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000" b="1">
                <a:solidFill>
                  <a:schemeClr val="bg1"/>
                </a:solidFill>
                <a:latin typeface="+mj-lt"/>
              </a:rPr>
              <a:t>7</a:t>
            </a:r>
            <a:r>
              <a:rPr kumimoji="1" lang="en-US" altLang="ko-KR" sz="4000" b="1" smtClean="0">
                <a:solidFill>
                  <a:schemeClr val="bg1"/>
                </a:solidFill>
                <a:latin typeface="+mj-lt"/>
              </a:rPr>
              <a:t>. </a:t>
            </a:r>
            <a:r>
              <a:rPr kumimoji="1" lang="ko-KR" altLang="en-US" sz="4000" b="1" smtClean="0">
                <a:solidFill>
                  <a:schemeClr val="bg1"/>
                </a:solidFill>
                <a:latin typeface="+mj-lt"/>
              </a:rPr>
              <a:t>채 도</a:t>
            </a:r>
            <a:endParaRPr kumimoji="1" lang="en-US" altLang="ko-KR" sz="40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18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44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835" y="983015"/>
            <a:ext cx="3504904" cy="467406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831931" y="5837602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smtClean="0">
                <a:solidFill>
                  <a:schemeClr val="bg1"/>
                </a:solidFill>
                <a:latin typeface="맑은 고딕" panose="020F0302020204030204"/>
                <a:ea typeface="맑은 고딕" panose="020B0503020000020004" pitchFamily="50" charset="-127"/>
              </a:rPr>
              <a:t>채 도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23134" y="2966104"/>
            <a:ext cx="2621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7</a:t>
            </a:r>
            <a:r>
              <a:rPr kumimoji="1" lang="en-US" altLang="ko-KR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채 도</a:t>
            </a:r>
            <a:endParaRPr kumimoji="1" lang="en-US" altLang="ko-KR" sz="40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31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7735" y="136037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change_satur()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 --&gt; 알고리즘에 영향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메모리 확보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**** 진짜 영상처리 알고리즘 ****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Color c; </a:t>
            </a: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한점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hh, ss, vv; </a:t>
            </a: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색상, 채도, 밝기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rr, gg, bb; </a:t>
            </a: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레드, 그린 블루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rr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gg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bb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RGB --&gt; HSV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c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Color.FromArgb(rr, gg, bb);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hh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c.GetHue();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ss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c.GetSaturation();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vv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c.GetBrightness();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채도 변경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ss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0.2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HSV --&gt; RGB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HsvToRgb(hh, ss, vv,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out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rr,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out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gg,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out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bb);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)rr;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)gg;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)bb;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********************************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smtClean="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71344" y="136037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 smtClean="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8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color_pick()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 --&gt; 알고리즘에 영향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출력 메모리 확보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**** 진짜 영상처리 알고리즘 ****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Color c; </a:t>
            </a: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한점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hh, ss, vv; </a:t>
            </a: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색상, 채도, 밝기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rr, gg, bb; </a:t>
            </a: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레드, 그린 블루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rr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gg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bb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RGB --&gt; HSV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c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Color.FromArgb(rr, gg, bb);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hh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c.GetHue();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//주화색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5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hh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hh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25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rgb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 rgb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RGB;rgb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px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inImage[rgb,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(px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(px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)px;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gray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inImage[RR, i, k]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inImage[GG, i, k]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gray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-=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50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(gray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gray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(gray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gray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8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)gray;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)gray;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8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)gray;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999999"/>
                </a:solidFill>
                <a:latin typeface="Consolas" panose="020B0609020204030204" pitchFamily="49" charset="0"/>
              </a:rPr>
              <a:t>// ********************************</a:t>
            </a:r>
            <a:endParaRPr lang="ko-KR" altLang="ko-KR" sz="8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슬라이드 번호 개체 틀 1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19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/ 44</a:t>
            </a:r>
            <a:endParaRPr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19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7756534" y="2126"/>
            <a:ext cx="4435466" cy="6855873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>
                <a:latin typeface="+mj-lt"/>
              </a:rPr>
              <a:pPr/>
              <a:t>2</a:t>
            </a:fld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44</a:t>
            </a:r>
            <a:endParaRPr lang="en-US" altLang="ko-KR">
              <a:latin typeface="+mj-lt"/>
            </a:endParaRPr>
          </a:p>
        </p:txBody>
      </p:sp>
      <p:sp>
        <p:nvSpPr>
          <p:cNvPr id="3" name="눈물 방울 2">
            <a:extLst>
              <a:ext uri="{FF2B5EF4-FFF2-40B4-BE49-F238E27FC236}">
                <a16:creationId xmlns:a16="http://schemas.microsoft.com/office/drawing/2014/main" id="{10B491E3-6566-E94D-8F3E-320E33072A11}"/>
              </a:ext>
            </a:extLst>
          </p:cNvPr>
          <p:cNvSpPr/>
          <p:nvPr/>
        </p:nvSpPr>
        <p:spPr>
          <a:xfrm rot="16200000">
            <a:off x="7287293" y="827819"/>
            <a:ext cx="1072056" cy="1072056"/>
          </a:xfrm>
          <a:prstGeom prst="teardrop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sp>
        <p:nvSpPr>
          <p:cNvPr id="4" name="눈물 방울 3">
            <a:extLst>
              <a:ext uri="{FF2B5EF4-FFF2-40B4-BE49-F238E27FC236}">
                <a16:creationId xmlns:a16="http://schemas.microsoft.com/office/drawing/2014/main" id="{993C6744-A825-984D-8810-F5F4E58FFCDB}"/>
              </a:ext>
            </a:extLst>
          </p:cNvPr>
          <p:cNvSpPr/>
          <p:nvPr/>
        </p:nvSpPr>
        <p:spPr>
          <a:xfrm rot="16200000">
            <a:off x="7378325" y="2966675"/>
            <a:ext cx="1072056" cy="1072056"/>
          </a:xfrm>
          <a:prstGeom prst="teardrop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sp>
        <p:nvSpPr>
          <p:cNvPr id="5" name="눈물 방울 4">
            <a:extLst>
              <a:ext uri="{FF2B5EF4-FFF2-40B4-BE49-F238E27FC236}">
                <a16:creationId xmlns:a16="http://schemas.microsoft.com/office/drawing/2014/main" id="{E9F10A6C-5BAF-414E-B3CE-C4090183DAB1}"/>
              </a:ext>
            </a:extLst>
          </p:cNvPr>
          <p:cNvSpPr/>
          <p:nvPr/>
        </p:nvSpPr>
        <p:spPr>
          <a:xfrm rot="16200000">
            <a:off x="7378325" y="5100274"/>
            <a:ext cx="1072056" cy="1072056"/>
          </a:xfrm>
          <a:prstGeom prst="teardrop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sp>
        <p:nvSpPr>
          <p:cNvPr id="6" name="Google Shape;9459;p69">
            <a:extLst>
              <a:ext uri="{FF2B5EF4-FFF2-40B4-BE49-F238E27FC236}">
                <a16:creationId xmlns:a16="http://schemas.microsoft.com/office/drawing/2014/main" id="{3B7E8A23-C934-8549-8B3A-64F844AFDFB7}"/>
              </a:ext>
            </a:extLst>
          </p:cNvPr>
          <p:cNvSpPr/>
          <p:nvPr/>
        </p:nvSpPr>
        <p:spPr>
          <a:xfrm>
            <a:off x="7739641" y="3357322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grpSp>
        <p:nvGrpSpPr>
          <p:cNvPr id="7" name="Google Shape;9463;p69">
            <a:extLst>
              <a:ext uri="{FF2B5EF4-FFF2-40B4-BE49-F238E27FC236}">
                <a16:creationId xmlns:a16="http://schemas.microsoft.com/office/drawing/2014/main" id="{596B798A-DDCA-A84C-8F58-011EDE65AB82}"/>
              </a:ext>
            </a:extLst>
          </p:cNvPr>
          <p:cNvGrpSpPr/>
          <p:nvPr/>
        </p:nvGrpSpPr>
        <p:grpSpPr>
          <a:xfrm>
            <a:off x="7695575" y="1173775"/>
            <a:ext cx="343340" cy="349421"/>
            <a:chOff x="-65144125" y="4094450"/>
            <a:chExt cx="311900" cy="317425"/>
          </a:xfrm>
          <a:solidFill>
            <a:schemeClr val="bg1"/>
          </a:solidFill>
        </p:grpSpPr>
        <p:sp>
          <p:nvSpPr>
            <p:cNvPr id="8" name="Google Shape;9464;p69">
              <a:extLst>
                <a:ext uri="{FF2B5EF4-FFF2-40B4-BE49-F238E27FC236}">
                  <a16:creationId xmlns:a16="http://schemas.microsoft.com/office/drawing/2014/main" id="{E17866B6-820A-3341-860C-8130F084DF92}"/>
                </a:ext>
              </a:extLst>
            </p:cNvPr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" name="Google Shape;9465;p69">
              <a:extLst>
                <a:ext uri="{FF2B5EF4-FFF2-40B4-BE49-F238E27FC236}">
                  <a16:creationId xmlns:a16="http://schemas.microsoft.com/office/drawing/2014/main" id="{133B0818-B9F2-B944-BE17-23D4E244A73D}"/>
                </a:ext>
              </a:extLst>
            </p:cNvPr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0" name="Google Shape;9466;p69">
              <a:extLst>
                <a:ext uri="{FF2B5EF4-FFF2-40B4-BE49-F238E27FC236}">
                  <a16:creationId xmlns:a16="http://schemas.microsoft.com/office/drawing/2014/main" id="{F87EE345-7EBA-1B4B-813B-564F517039A9}"/>
                </a:ext>
              </a:extLst>
            </p:cNvPr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1" name="Google Shape;9467;p69">
            <a:extLst>
              <a:ext uri="{FF2B5EF4-FFF2-40B4-BE49-F238E27FC236}">
                <a16:creationId xmlns:a16="http://schemas.microsoft.com/office/drawing/2014/main" id="{CA10D032-4D2C-754D-BE25-F84A2338534D}"/>
              </a:ext>
            </a:extLst>
          </p:cNvPr>
          <p:cNvSpPr/>
          <p:nvPr/>
        </p:nvSpPr>
        <p:spPr>
          <a:xfrm>
            <a:off x="7737907" y="5440283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B5FAE3-744B-8446-A855-13A810A1B785}"/>
              </a:ext>
            </a:extLst>
          </p:cNvPr>
          <p:cNvSpPr/>
          <p:nvPr/>
        </p:nvSpPr>
        <p:spPr>
          <a:xfrm rot="16200000">
            <a:off x="-692937" y="3142319"/>
            <a:ext cx="3772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smtClean="0">
                <a:latin typeface="+mj-lt"/>
              </a:rPr>
              <a:t>CONTENTS</a:t>
            </a:r>
            <a:endParaRPr lang="ko-KR" altLang="en-US" sz="48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E853A-B8C0-AF44-B95D-E0C6AB534212}"/>
              </a:ext>
            </a:extLst>
          </p:cNvPr>
          <p:cNvSpPr txBox="1"/>
          <p:nvPr/>
        </p:nvSpPr>
        <p:spPr>
          <a:xfrm>
            <a:off x="2672082" y="1133627"/>
            <a:ext cx="1424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>
                <a:latin typeface="+mj-lt"/>
              </a:rPr>
              <a:t>Part 01</a:t>
            </a:r>
            <a:endParaRPr kumimoji="1" lang="ko-KR" altLang="en-US" sz="2800" b="1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1CAF2-7CC2-7C4C-91C7-901722E44C4F}"/>
              </a:ext>
            </a:extLst>
          </p:cNvPr>
          <p:cNvSpPr txBox="1"/>
          <p:nvPr/>
        </p:nvSpPr>
        <p:spPr>
          <a:xfrm>
            <a:off x="2672082" y="3053763"/>
            <a:ext cx="1424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>
                <a:latin typeface="+mj-lt"/>
              </a:rPr>
              <a:t>Part 02</a:t>
            </a:r>
            <a:endParaRPr kumimoji="1" lang="ko-KR" altLang="en-US" sz="2800" b="1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E584C-9E2D-A94E-8CFF-FD9169E59917}"/>
              </a:ext>
            </a:extLst>
          </p:cNvPr>
          <p:cNvSpPr txBox="1"/>
          <p:nvPr/>
        </p:nvSpPr>
        <p:spPr>
          <a:xfrm>
            <a:off x="2671145" y="5274318"/>
            <a:ext cx="1424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>
                <a:latin typeface="+mj-lt"/>
              </a:rPr>
              <a:t>Part 03</a:t>
            </a:r>
            <a:endParaRPr kumimoji="1" lang="ko-KR" altLang="en-US" sz="2800" b="1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D62A54-EE87-4D31-A5D1-9FC91BB3D0A3}"/>
              </a:ext>
            </a:extLst>
          </p:cNvPr>
          <p:cNvSpPr txBox="1"/>
          <p:nvPr/>
        </p:nvSpPr>
        <p:spPr>
          <a:xfrm>
            <a:off x="5061231" y="3053763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>
                <a:latin typeface="+mj-lt"/>
              </a:rPr>
              <a:t>구     현</a:t>
            </a:r>
            <a:endParaRPr kumimoji="1" lang="en-US" altLang="ko-KR" sz="2800" smtClean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84CF-0631-45AA-AA87-47956F5C8DA9}"/>
              </a:ext>
            </a:extLst>
          </p:cNvPr>
          <p:cNvSpPr txBox="1"/>
          <p:nvPr/>
        </p:nvSpPr>
        <p:spPr>
          <a:xfrm>
            <a:off x="4875318" y="5268246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mtClean="0">
                <a:latin typeface="+mj-lt"/>
              </a:rPr>
              <a:t>마   무   리</a:t>
            </a:r>
            <a:endParaRPr kumimoji="1" lang="ko-KR" altLang="en-US" sz="280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40EF7F-45EE-407D-BA90-52AFE8FE6AA4}"/>
              </a:ext>
            </a:extLst>
          </p:cNvPr>
          <p:cNvSpPr txBox="1"/>
          <p:nvPr/>
        </p:nvSpPr>
        <p:spPr>
          <a:xfrm>
            <a:off x="4052119" y="1148578"/>
            <a:ext cx="3281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smtClean="0">
                <a:latin typeface="+mj-lt"/>
              </a:rPr>
              <a:t>Intro </a:t>
            </a:r>
            <a:r>
              <a:rPr kumimoji="1" lang="en-US" altLang="ko-KR" sz="1600" smtClean="0">
                <a:latin typeface="+mj-lt"/>
              </a:rPr>
              <a:t>(</a:t>
            </a:r>
            <a:r>
              <a:rPr kumimoji="1" lang="ko-KR" altLang="en-US" sz="1600" smtClean="0">
                <a:latin typeface="+mj-lt"/>
              </a:rPr>
              <a:t>개요</a:t>
            </a:r>
            <a:r>
              <a:rPr kumimoji="1" lang="en-US" altLang="ko-KR" sz="1600" smtClean="0">
                <a:latin typeface="+mj-lt"/>
              </a:rPr>
              <a:t>, </a:t>
            </a:r>
            <a:r>
              <a:rPr kumimoji="1" lang="ko-KR" altLang="en-US" sz="1600" smtClean="0">
                <a:latin typeface="+mj-lt"/>
              </a:rPr>
              <a:t>개발환경</a:t>
            </a:r>
            <a:r>
              <a:rPr kumimoji="1" lang="en-US" altLang="ko-KR" sz="1600" smtClean="0">
                <a:latin typeface="+mj-lt"/>
              </a:rPr>
              <a:t>, </a:t>
            </a:r>
            <a:r>
              <a:rPr kumimoji="1" lang="ko-KR" altLang="en-US" sz="1600" smtClean="0">
                <a:latin typeface="+mj-lt"/>
              </a:rPr>
              <a:t>특이점</a:t>
            </a:r>
            <a:r>
              <a:rPr kumimoji="1" lang="en-US" altLang="ko-KR" sz="1600" smtClean="0">
                <a:latin typeface="+mj-lt"/>
              </a:rPr>
              <a:t>)</a:t>
            </a:r>
            <a:endParaRPr kumimoji="1" lang="ko-KR" alt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78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2337" y="2966527"/>
            <a:ext cx="3128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000" b="1">
                <a:solidFill>
                  <a:schemeClr val="bg1"/>
                </a:solidFill>
                <a:latin typeface="+mj-lt"/>
              </a:rPr>
              <a:t>8</a:t>
            </a:r>
            <a:r>
              <a:rPr kumimoji="1" lang="en-US" altLang="ko-KR" sz="4000" b="1" smtClean="0">
                <a:solidFill>
                  <a:schemeClr val="bg1"/>
                </a:solidFill>
                <a:latin typeface="+mj-lt"/>
              </a:rPr>
              <a:t>. </a:t>
            </a:r>
            <a:r>
              <a:rPr kumimoji="1" lang="ko-KR" altLang="en-US" sz="4000" b="1" smtClean="0">
                <a:solidFill>
                  <a:schemeClr val="bg1"/>
                </a:solidFill>
                <a:latin typeface="+mj-lt"/>
              </a:rPr>
              <a:t>이 동</a:t>
            </a:r>
            <a:endParaRPr kumimoji="1" lang="en-US" altLang="ko-KR" sz="40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20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44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782" y="983862"/>
            <a:ext cx="357462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10209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smtClean="0">
                <a:solidFill>
                  <a:schemeClr val="bg1"/>
                </a:solidFill>
                <a:latin typeface="맑은 고딕" panose="020F0302020204030204"/>
                <a:ea typeface="맑은 고딕" panose="020B0503020000020004" pitchFamily="50" charset="-127"/>
              </a:rPr>
              <a:t>이 동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80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2337" y="2966527"/>
            <a:ext cx="3128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8</a:t>
            </a:r>
            <a:r>
              <a:rPr kumimoji="1" lang="en-US" altLang="ko-KR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이 동</a:t>
            </a:r>
            <a:endParaRPr kumimoji="1" lang="en-US" altLang="ko-KR" sz="40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7735" y="136037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move() </a:t>
            </a: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//이동 영상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)getValue();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||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value,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value,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value,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value];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0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86491" y="2966527"/>
            <a:ext cx="3128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9</a:t>
            </a:r>
            <a:r>
              <a:rPr kumimoji="1" lang="en-US" altLang="ko-KR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좌우반전</a:t>
            </a:r>
            <a:endParaRPr kumimoji="1" lang="en-US" altLang="ko-KR" sz="40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9193" y="5837114"/>
            <a:ext cx="949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좌우반전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882" y="983862"/>
            <a:ext cx="3544422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4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804075" y="3074812"/>
            <a:ext cx="3128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noProof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9</a:t>
            </a:r>
            <a:r>
              <a:rPr kumimoji="1" lang="en-US" altLang="ko-KR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좌우반전</a:t>
            </a:r>
            <a:endParaRPr kumimoji="1" lang="en-US" altLang="ko-KR" sz="40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7735" y="136037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switchSides()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inH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inH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inH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inH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inH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inH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24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669468" y="2966527"/>
            <a:ext cx="3128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10</a:t>
            </a:r>
            <a:r>
              <a:rPr kumimoji="1" lang="en-US" altLang="ko-KR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상하반전</a:t>
            </a:r>
            <a:endParaRPr kumimoji="1" lang="en-US" altLang="ko-KR" sz="40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9193" y="5837114"/>
            <a:ext cx="949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상하</a:t>
            </a: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반전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815" y="983862"/>
            <a:ext cx="3574618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5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21707" y="3074812"/>
            <a:ext cx="31285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10</a:t>
            </a:r>
            <a:r>
              <a:rPr kumimoji="1" lang="en-US" altLang="ko-KR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상하반전</a:t>
            </a:r>
            <a:endParaRPr kumimoji="1" lang="en-US" altLang="ko-KR" sz="40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7735" y="136037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upsideDown()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inW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inW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inW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inW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inW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inW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90579" y="2943720"/>
            <a:ext cx="3407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4000" b="1" smtClean="0">
                <a:solidFill>
                  <a:schemeClr val="bg1"/>
                </a:solidFill>
                <a:latin typeface="+mj-lt"/>
              </a:rPr>
              <a:t>11. </a:t>
            </a:r>
            <a:r>
              <a:rPr kumimoji="1" lang="ko-KR" altLang="en-US" sz="4000" b="1" smtClean="0">
                <a:solidFill>
                  <a:schemeClr val="bg1"/>
                </a:solidFill>
                <a:latin typeface="+mj-lt"/>
              </a:rPr>
              <a:t>확대</a:t>
            </a:r>
            <a:r>
              <a:rPr kumimoji="1" lang="en-US" altLang="ko-KR" sz="4000" b="1" smtClean="0">
                <a:solidFill>
                  <a:schemeClr val="bg1"/>
                </a:solidFill>
                <a:latin typeface="+mj-lt"/>
              </a:rPr>
              <a:t>/</a:t>
            </a:r>
            <a:r>
              <a:rPr kumimoji="1" lang="ko-KR" altLang="en-US" sz="4000" b="1" smtClean="0">
                <a:solidFill>
                  <a:schemeClr val="bg1"/>
                </a:solidFill>
                <a:latin typeface="+mj-lt"/>
              </a:rPr>
              <a:t>축소</a:t>
            </a:r>
            <a:endParaRPr kumimoji="1" lang="en-US" altLang="ko-KR" sz="40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26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44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730" y="2146524"/>
            <a:ext cx="1965576" cy="25644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79719" y="5837114"/>
            <a:ext cx="10550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확대</a:t>
            </a:r>
            <a:r>
              <a:rPr kumimoji="1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축소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2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3074812"/>
            <a:ext cx="343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11. </a:t>
            </a:r>
            <a:r>
              <a:rPr kumimoji="1" lang="ko-KR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확대</a:t>
            </a:r>
            <a:r>
              <a:rPr kumimoji="1" lang="en-US" altLang="ko-KR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축소</a:t>
            </a:r>
            <a:endParaRPr kumimoji="1" lang="en-US" altLang="ko-KR" sz="40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7735" y="136037"/>
            <a:ext cx="3869643" cy="62203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zoomOut_image() </a:t>
            </a: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축소 알고리즘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)getValue();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scale; 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RGB; rgb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outH)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outW))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scale,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////////////////////////////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smtClean="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71344" y="136037"/>
            <a:ext cx="3869643" cy="62203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smtClean="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zoomIn_image() </a:t>
            </a: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확대 알고리즘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)getValue();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)(inH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scale); 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)(inW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RGB; rgb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scale),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scale)];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////////////////////////////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5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31281" y="2905536"/>
            <a:ext cx="340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12. 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회전</a:t>
            </a:r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(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중앙</a:t>
            </a:r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_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역방향</a:t>
            </a:r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28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44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712" y="983862"/>
            <a:ext cx="3578892" cy="467321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455280" y="5837602"/>
            <a:ext cx="1753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회전</a:t>
            </a:r>
            <a:r>
              <a:rPr kumimoji="1" lang="en-US" altLang="ko-KR" sz="14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(</a:t>
            </a:r>
            <a:r>
              <a:rPr kumimoji="1" lang="ko-KR" altLang="en-US" sz="14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중앙</a:t>
            </a:r>
            <a:r>
              <a:rPr kumimoji="1" lang="en-US" altLang="ko-KR" sz="14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_</a:t>
            </a:r>
            <a:r>
              <a:rPr kumimoji="1" lang="ko-KR" altLang="en-US" sz="14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역방향</a:t>
            </a:r>
            <a:r>
              <a:rPr kumimoji="1" lang="en-US" altLang="ko-KR" sz="14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)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73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31281" y="2905536"/>
            <a:ext cx="3404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12. </a:t>
            </a:r>
            <a:r>
              <a:rPr kumimoji="1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회전</a:t>
            </a:r>
            <a:r>
              <a:rPr kumimoji="1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중앙</a:t>
            </a:r>
            <a:r>
              <a:rPr kumimoji="1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_</a:t>
            </a:r>
            <a:r>
              <a:rPr kumimoji="1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역방향</a:t>
            </a:r>
            <a:r>
              <a:rPr kumimoji="1" lang="en-US" altLang="ko-KR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7735" y="136037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rotate2_image()</a:t>
            </a: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///////////좀 이상함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//xd = cos * xs - sin*ys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//yd = sin *xs +cos*ys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 </a:t>
            </a: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//메모리를 할당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getValue();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double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radian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angle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Math.PI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180.0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RGB; rgb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outW;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)(Math.Cos(radian)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Math.Sin(angle)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)(Math.Sin(angle)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Math.Cos(angle)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cy));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xs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ys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cy;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xs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ys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xs, ys];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6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호 3"/>
          <p:cNvSpPr/>
          <p:nvPr/>
        </p:nvSpPr>
        <p:spPr>
          <a:xfrm>
            <a:off x="3518979" y="9497"/>
            <a:ext cx="3082522" cy="6858000"/>
          </a:xfrm>
          <a:prstGeom prst="arc">
            <a:avLst>
              <a:gd name="adj1" fmla="val 16200000"/>
              <a:gd name="adj2" fmla="val 5390441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>
                <a:latin typeface="+mj-lt"/>
              </a:rPr>
              <a:t>3</a:t>
            </a:fld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44</a:t>
            </a:r>
            <a:endParaRPr lang="ko-KR" altLang="en-US">
              <a:latin typeface="+mj-lt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52F1D23-1F87-F048-AEEB-C35E0A7A1D2C}"/>
              </a:ext>
            </a:extLst>
          </p:cNvPr>
          <p:cNvSpPr/>
          <p:nvPr/>
        </p:nvSpPr>
        <p:spPr>
          <a:xfrm>
            <a:off x="125060" y="761055"/>
            <a:ext cx="5177624" cy="5177624"/>
          </a:xfrm>
          <a:prstGeom prst="ellipse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0" b="1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3BAE95C-1E9F-744D-9130-BBCA61A76163}"/>
              </a:ext>
            </a:extLst>
          </p:cNvPr>
          <p:cNvSpPr/>
          <p:nvPr/>
        </p:nvSpPr>
        <p:spPr>
          <a:xfrm>
            <a:off x="6283733" y="2786458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grpSp>
        <p:nvGrpSpPr>
          <p:cNvPr id="21" name="Google Shape;9355;p69">
            <a:extLst>
              <a:ext uri="{FF2B5EF4-FFF2-40B4-BE49-F238E27FC236}">
                <a16:creationId xmlns:a16="http://schemas.microsoft.com/office/drawing/2014/main" id="{BC89445F-6BC3-9C44-8D7D-88F3FE067942}"/>
              </a:ext>
            </a:extLst>
          </p:cNvPr>
          <p:cNvGrpSpPr/>
          <p:nvPr/>
        </p:nvGrpSpPr>
        <p:grpSpPr>
          <a:xfrm>
            <a:off x="6601501" y="3120256"/>
            <a:ext cx="350302" cy="318241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22" name="Google Shape;9356;p69">
              <a:extLst>
                <a:ext uri="{FF2B5EF4-FFF2-40B4-BE49-F238E27FC236}">
                  <a16:creationId xmlns:a16="http://schemas.microsoft.com/office/drawing/2014/main" id="{DA1DF77A-CEB9-CE47-8BAE-B877586015E0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" name="Google Shape;9357;p69">
              <a:extLst>
                <a:ext uri="{FF2B5EF4-FFF2-40B4-BE49-F238E27FC236}">
                  <a16:creationId xmlns:a16="http://schemas.microsoft.com/office/drawing/2014/main" id="{9452B2DE-6E36-0C46-9DD3-68241DAEA933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3A6658-CDC7-CA46-B6F1-494FA0626969}"/>
              </a:ext>
            </a:extLst>
          </p:cNvPr>
          <p:cNvSpPr txBox="1"/>
          <p:nvPr/>
        </p:nvSpPr>
        <p:spPr>
          <a:xfrm>
            <a:off x="7052671" y="136784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+mj-lt"/>
              </a:rPr>
              <a:t>개 요</a:t>
            </a:r>
            <a:endParaRPr kumimoji="1"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369A06-A675-F246-BEBA-57819DFA45DD}"/>
              </a:ext>
            </a:extLst>
          </p:cNvPr>
          <p:cNvSpPr txBox="1"/>
          <p:nvPr/>
        </p:nvSpPr>
        <p:spPr>
          <a:xfrm>
            <a:off x="7210448" y="48215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+mj-lt"/>
              </a:rPr>
              <a:t>특이점</a:t>
            </a:r>
            <a:endParaRPr kumimoji="1"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78970-DA95-CC41-BDF3-458EAB1FE759}"/>
              </a:ext>
            </a:extLst>
          </p:cNvPr>
          <p:cNvSpPr txBox="1"/>
          <p:nvPr/>
        </p:nvSpPr>
        <p:spPr>
          <a:xfrm>
            <a:off x="7556903" y="305871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+mj-lt"/>
              </a:rPr>
              <a:t>개발 환경</a:t>
            </a:r>
            <a:endParaRPr kumimoji="1"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FB59AA8-A456-F04D-9F40-250A289BBD22}"/>
              </a:ext>
            </a:extLst>
          </p:cNvPr>
          <p:cNvSpPr/>
          <p:nvPr/>
        </p:nvSpPr>
        <p:spPr>
          <a:xfrm>
            <a:off x="6008011" y="4522906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sp>
        <p:nvSpPr>
          <p:cNvPr id="35" name="Google Shape;9283;p69">
            <a:extLst>
              <a:ext uri="{FF2B5EF4-FFF2-40B4-BE49-F238E27FC236}">
                <a16:creationId xmlns:a16="http://schemas.microsoft.com/office/drawing/2014/main" id="{1CA7228F-8531-204B-B0DE-5D02A3336538}"/>
              </a:ext>
            </a:extLst>
          </p:cNvPr>
          <p:cNvSpPr/>
          <p:nvPr/>
        </p:nvSpPr>
        <p:spPr>
          <a:xfrm>
            <a:off x="6320712" y="4840743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7CA494D-749D-304D-B589-26BC13D32E02}"/>
              </a:ext>
            </a:extLst>
          </p:cNvPr>
          <p:cNvSpPr/>
          <p:nvPr/>
        </p:nvSpPr>
        <p:spPr>
          <a:xfrm>
            <a:off x="5790814" y="1035372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grpSp>
        <p:nvGrpSpPr>
          <p:cNvPr id="16" name="Google Shape;9277;p69">
            <a:extLst>
              <a:ext uri="{FF2B5EF4-FFF2-40B4-BE49-F238E27FC236}">
                <a16:creationId xmlns:a16="http://schemas.microsoft.com/office/drawing/2014/main" id="{2A4CA4AD-9C99-D545-976A-35291FC1D94D}"/>
              </a:ext>
            </a:extLst>
          </p:cNvPr>
          <p:cNvGrpSpPr/>
          <p:nvPr/>
        </p:nvGrpSpPr>
        <p:grpSpPr>
          <a:xfrm>
            <a:off x="6135990" y="1353580"/>
            <a:ext cx="342486" cy="349421"/>
            <a:chOff x="-65129934" y="2646800"/>
            <a:chExt cx="311125" cy="317425"/>
          </a:xfrm>
          <a:solidFill>
            <a:schemeClr val="bg1"/>
          </a:solidFill>
        </p:grpSpPr>
        <p:sp>
          <p:nvSpPr>
            <p:cNvPr id="18" name="Google Shape;9279;p69">
              <a:extLst>
                <a:ext uri="{FF2B5EF4-FFF2-40B4-BE49-F238E27FC236}">
                  <a16:creationId xmlns:a16="http://schemas.microsoft.com/office/drawing/2014/main" id="{E74DC017-575B-2749-91B6-3F811B726518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" name="Google Shape;9278;p69">
              <a:extLst>
                <a:ext uri="{FF2B5EF4-FFF2-40B4-BE49-F238E27FC236}">
                  <a16:creationId xmlns:a16="http://schemas.microsoft.com/office/drawing/2014/main" id="{24B54DF7-AC63-3248-9DF7-0CAAF8A7D847}"/>
                </a:ext>
              </a:extLst>
            </p:cNvPr>
            <p:cNvSpPr/>
            <p:nvPr/>
          </p:nvSpPr>
          <p:spPr>
            <a:xfrm>
              <a:off x="-65129934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87486" y="2513251"/>
            <a:ext cx="25268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b="1">
                <a:solidFill>
                  <a:schemeClr val="bg1"/>
                </a:solidFill>
                <a:latin typeface="+mj-lt"/>
              </a:rPr>
              <a:t>Part 01 </a:t>
            </a:r>
            <a:endParaRPr kumimoji="1" lang="en-US" altLang="ko-KR" sz="4800" b="1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kumimoji="1" lang="en-US" altLang="ko-KR" sz="4800" b="1" smtClean="0">
                <a:solidFill>
                  <a:schemeClr val="bg1"/>
                </a:solidFill>
                <a:latin typeface="+mj-lt"/>
              </a:rPr>
              <a:t>Intro</a:t>
            </a:r>
            <a:endParaRPr kumimoji="1" lang="en-US" altLang="ko-KR" sz="48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28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43163" y="2896976"/>
            <a:ext cx="25811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smtClean="0">
                <a:solidFill>
                  <a:schemeClr val="bg1"/>
                </a:solidFill>
                <a:latin typeface="+mj-lt"/>
              </a:rPr>
              <a:t>13. </a:t>
            </a:r>
            <a:r>
              <a:rPr kumimoji="1" lang="ko-KR" altLang="en-US" sz="3200" b="1" smtClean="0">
                <a:solidFill>
                  <a:schemeClr val="bg1"/>
                </a:solidFill>
                <a:latin typeface="+mj-lt"/>
              </a:rPr>
              <a:t>엠보싱</a:t>
            </a:r>
            <a:endParaRPr kumimoji="1" lang="en-US" altLang="ko-KR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30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44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828" y="983566"/>
            <a:ext cx="3540209" cy="467351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890836" y="5841532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엠보싱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79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43163" y="2896976"/>
            <a:ext cx="25811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14. </a:t>
            </a:r>
            <a:r>
              <a:rPr kumimoji="1" lang="ko-KR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블러링</a:t>
            </a:r>
            <a:endParaRPr kumimoji="1" lang="en-US" altLang="ko-K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965828" y="583711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블러링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55" y="983862"/>
            <a:ext cx="3509421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43163" y="2896976"/>
            <a:ext cx="25811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15. </a:t>
            </a:r>
            <a:r>
              <a:rPr kumimoji="1" lang="ko-KR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샤프닝</a:t>
            </a:r>
            <a:endParaRPr kumimoji="1" lang="en-US" altLang="ko-KR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965828" y="583711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샤프닝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366" y="983862"/>
            <a:ext cx="3588014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05770" y="3051441"/>
            <a:ext cx="2925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16. </a:t>
            </a:r>
            <a:r>
              <a:rPr kumimoji="1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고주파 필터 샤프닝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424502" y="5837114"/>
            <a:ext cx="1815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고주파 필터 샤프닝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86" y="983862"/>
            <a:ext cx="3585566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05770" y="3051441"/>
            <a:ext cx="2925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17. </a:t>
            </a:r>
            <a:r>
              <a:rPr kumimoji="1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수평수직 엣지 검출</a:t>
            </a: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354164" y="5837602"/>
            <a:ext cx="1815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수평수직 엣지 검출</a:t>
            </a:r>
            <a:endParaRPr kumimoji="1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87" y="983862"/>
            <a:ext cx="3620085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837741" y="5837603"/>
            <a:ext cx="7740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LoG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2728276"/>
            <a:ext cx="2994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400" b="1" smtClean="0">
                <a:solidFill>
                  <a:schemeClr val="bg1"/>
                </a:solidFill>
                <a:latin typeface="+mj-lt"/>
              </a:rPr>
              <a:t>18. LoG</a:t>
            </a:r>
            <a:endParaRPr kumimoji="1" lang="en-US" altLang="ko-KR" sz="54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584" y="983862"/>
            <a:ext cx="3581867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2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837741" y="5837603"/>
            <a:ext cx="7740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D</a:t>
            </a:r>
            <a:r>
              <a:rPr kumimoji="1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oG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2728276"/>
            <a:ext cx="2994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19. DoG</a:t>
            </a:r>
            <a:endParaRPr kumimoji="1" lang="en-US" altLang="ko-KR" sz="5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669" y="983862"/>
            <a:ext cx="3578890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837740" y="5837603"/>
            <a:ext cx="9587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스트레칭</a:t>
            </a:r>
            <a:endParaRPr kumimoji="1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2868953"/>
            <a:ext cx="2994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20. </a:t>
            </a:r>
            <a:r>
              <a:rPr kumimoji="1" lang="ko-KR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스트레칭</a:t>
            </a:r>
            <a:endParaRPr kumimoji="1" lang="en-US" altLang="ko-KR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669" y="983862"/>
            <a:ext cx="3509811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0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837740" y="5837603"/>
            <a:ext cx="9587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엔드인</a:t>
            </a:r>
            <a:endParaRPr kumimoji="1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2868953"/>
            <a:ext cx="2994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21. </a:t>
            </a:r>
            <a:r>
              <a:rPr kumimoji="1" lang="ko-KR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엔드인</a:t>
            </a:r>
            <a:endParaRPr kumimoji="1" lang="en-US" altLang="ko-KR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813" y="983862"/>
            <a:ext cx="3606344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 본</a:t>
            </a:r>
            <a:endParaRPr kumimoji="0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876093" y="5837114"/>
            <a:ext cx="9587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평활화</a:t>
            </a:r>
            <a:endParaRPr kumimoji="1" lang="en-US" altLang="ko-KR" sz="14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2868953"/>
            <a:ext cx="2994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22. </a:t>
            </a:r>
            <a:r>
              <a:rPr kumimoji="1" lang="ko-KR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평활화</a:t>
            </a:r>
            <a:endParaRPr kumimoji="1" lang="en-US" altLang="ko-KR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969" y="983862"/>
            <a:ext cx="3625942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od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4" y="0"/>
            <a:ext cx="12192813" cy="68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  <a:ea typeface="+mj-ea"/>
              </a:rPr>
              <a:t>Part 01. INTRO</a:t>
            </a:r>
            <a:endParaRPr lang="ko-KR" altLang="en-US" sz="1600" b="1">
              <a:latin typeface="+mj-lt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287903"/>
            <a:ext cx="35333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000" b="1" smtClean="0">
                <a:solidFill>
                  <a:schemeClr val="bg1"/>
                </a:solidFill>
                <a:latin typeface="+mj-lt"/>
              </a:rPr>
              <a:t>2.    </a:t>
            </a:r>
            <a:r>
              <a:rPr kumimoji="1" lang="ko-KR" altLang="en-US" sz="2000" b="1" smtClean="0">
                <a:solidFill>
                  <a:schemeClr val="bg1"/>
                </a:solidFill>
                <a:latin typeface="+mj-lt"/>
              </a:rPr>
              <a:t>개발 환경</a:t>
            </a:r>
            <a:endParaRPr kumimoji="1" lang="en-US" altLang="ko-KR" sz="2000" b="1" smtClean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16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600" b="1" smtClean="0">
                <a:solidFill>
                  <a:schemeClr val="bg1"/>
                </a:solidFill>
                <a:latin typeface="+mj-lt"/>
              </a:rPr>
              <a:t>   </a:t>
            </a:r>
            <a:r>
              <a:rPr lang="ko-KR" altLang="en-US" sz="1600" b="1" smtClean="0">
                <a:solidFill>
                  <a:schemeClr val="bg1"/>
                </a:solidFill>
                <a:latin typeface="+mj-lt"/>
              </a:rPr>
              <a:t>운영체제</a:t>
            </a:r>
            <a:r>
              <a:rPr lang="en-US" altLang="ko-KR" sz="1600" b="1" smtClean="0">
                <a:solidFill>
                  <a:schemeClr val="bg1"/>
                </a:solidFill>
                <a:latin typeface="+mj-lt"/>
              </a:rPr>
              <a:t> : WINDOW 10</a:t>
            </a:r>
          </a:p>
          <a:p>
            <a:r>
              <a:rPr lang="en-US" altLang="ko-KR" sz="16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600" b="1" smtClean="0">
                <a:solidFill>
                  <a:schemeClr val="bg1"/>
                </a:solidFill>
                <a:latin typeface="+mj-lt"/>
              </a:rPr>
              <a:t>   </a:t>
            </a:r>
            <a:r>
              <a:rPr lang="ko-KR" altLang="en-US" sz="1600" b="1" smtClean="0">
                <a:solidFill>
                  <a:schemeClr val="bg1"/>
                </a:solidFill>
                <a:latin typeface="+mj-lt"/>
              </a:rPr>
              <a:t>환경</a:t>
            </a:r>
            <a:r>
              <a:rPr lang="en-US" altLang="ko-KR" sz="1600" b="1" smtClean="0">
                <a:solidFill>
                  <a:schemeClr val="bg1"/>
                </a:solidFill>
                <a:latin typeface="+mj-lt"/>
              </a:rPr>
              <a:t>: Visual studio 2022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3710664"/>
            <a:ext cx="3533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000" b="1">
                <a:solidFill>
                  <a:schemeClr val="bg1"/>
                </a:solidFill>
                <a:latin typeface="+mj-lt"/>
              </a:rPr>
              <a:t>3</a:t>
            </a:r>
            <a:r>
              <a:rPr kumimoji="1" lang="en-US" altLang="ko-KR" sz="2000" b="1" smtClean="0">
                <a:solidFill>
                  <a:schemeClr val="bg1"/>
                </a:solidFill>
                <a:latin typeface="+mj-lt"/>
              </a:rPr>
              <a:t>.     </a:t>
            </a:r>
            <a:r>
              <a:rPr kumimoji="1" lang="ko-KR" altLang="en-US" sz="2000" b="1" smtClean="0">
                <a:solidFill>
                  <a:schemeClr val="bg1"/>
                </a:solidFill>
                <a:latin typeface="+mj-lt"/>
              </a:rPr>
              <a:t>특이점</a:t>
            </a:r>
            <a:endParaRPr kumimoji="1" lang="en-US" altLang="ko-KR" sz="2000" b="1" smtClean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20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ko-KR" altLang="en-US" sz="1400" b="1" smtClean="0">
                <a:solidFill>
                  <a:schemeClr val="bg1"/>
                </a:solidFill>
                <a:latin typeface="+mj-lt"/>
              </a:rPr>
              <a:t>이미지</a:t>
            </a:r>
            <a:r>
              <a:rPr lang="en-US" altLang="ko-KR" sz="1400" b="1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400" b="1" smtClean="0">
                <a:solidFill>
                  <a:schemeClr val="bg1"/>
                </a:solidFill>
                <a:latin typeface="+mj-lt"/>
              </a:rPr>
              <a:t>파일 영상처리</a:t>
            </a:r>
            <a:endParaRPr lang="en-US" altLang="ko-KR" sz="1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1111943"/>
            <a:ext cx="3533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000" b="1" smtClean="0">
                <a:solidFill>
                  <a:schemeClr val="bg1"/>
                </a:solidFill>
                <a:latin typeface="+mj-lt"/>
              </a:rPr>
              <a:t> 개 요</a:t>
            </a:r>
            <a:r>
              <a:rPr lang="en-US" altLang="ko-KR" sz="2000" b="1" smtClean="0">
                <a:latin typeface="+mj-lt"/>
              </a:rPr>
              <a:t> </a:t>
            </a:r>
          </a:p>
          <a:p>
            <a:r>
              <a:rPr lang="en-US" altLang="ko-KR" sz="2000" b="1" smtClean="0">
                <a:latin typeface="+mj-lt"/>
              </a:rPr>
              <a:t>   </a:t>
            </a:r>
            <a:r>
              <a:rPr lang="ko-KR" altLang="en-US" sz="1600" b="1" smtClean="0">
                <a:solidFill>
                  <a:schemeClr val="bg1"/>
                </a:solidFill>
                <a:latin typeface="+mj-lt"/>
              </a:rPr>
              <a:t>컬러 이미지의</a:t>
            </a:r>
            <a:endParaRPr lang="en-US" altLang="ko-KR" sz="1600" b="1" smtClean="0">
              <a:solidFill>
                <a:schemeClr val="bg1"/>
              </a:solidFill>
              <a:latin typeface="+mj-lt"/>
            </a:endParaRPr>
          </a:p>
          <a:p>
            <a:r>
              <a:rPr lang="en-US" altLang="ko-KR" sz="1600" b="1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600" b="1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ko-KR" altLang="en-US" sz="1600" b="1" smtClean="0">
                <a:solidFill>
                  <a:schemeClr val="bg1"/>
                </a:solidFill>
                <a:latin typeface="+mj-lt"/>
              </a:rPr>
              <a:t> 다양한 영상처리 작업</a:t>
            </a:r>
            <a:endParaRPr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501" y="304790"/>
            <a:ext cx="1399799" cy="16143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19" y="304789"/>
            <a:ext cx="1614307" cy="161430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>
                <a:latin typeface="+mj-lt"/>
              </a:rPr>
              <a:t>4</a:t>
            </a:fld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44</a:t>
            </a:r>
            <a:endParaRPr lang="ko-KR" altLang="en-US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805" y="2024451"/>
            <a:ext cx="888796" cy="11596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089" y="2028050"/>
            <a:ext cx="881493" cy="11524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6582" y="2026249"/>
            <a:ext cx="884983" cy="11542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8076" y="2024451"/>
            <a:ext cx="883922" cy="115600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1998" y="2024451"/>
            <a:ext cx="881494" cy="115240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9040" y="2023883"/>
            <a:ext cx="887843" cy="116017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1806" y="3184052"/>
            <a:ext cx="894344" cy="116920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5090" y="3184052"/>
            <a:ext cx="875944" cy="116814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1034" y="3184052"/>
            <a:ext cx="880432" cy="116814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2401" y="3184053"/>
            <a:ext cx="893530" cy="116813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47285" y="3184052"/>
            <a:ext cx="885981" cy="116814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37816" y="3184052"/>
            <a:ext cx="893529" cy="116814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3724" y="4352192"/>
            <a:ext cx="891366" cy="116392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05090" y="4352192"/>
            <a:ext cx="879210" cy="116066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84299" y="4352192"/>
            <a:ext cx="871619" cy="116066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53864" y="4352193"/>
            <a:ext cx="891139" cy="116066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47285" y="4352193"/>
            <a:ext cx="890531" cy="116066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40098" y="4359387"/>
            <a:ext cx="893531" cy="115347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11805" y="5521396"/>
            <a:ext cx="888796" cy="115960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95592" y="5520332"/>
            <a:ext cx="888873" cy="116066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1035" y="5516114"/>
            <a:ext cx="874884" cy="116488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49375" y="5511349"/>
            <a:ext cx="902623" cy="116964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45003" y="5527373"/>
            <a:ext cx="895095" cy="115362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833" y="5516372"/>
            <a:ext cx="888796" cy="115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호 3"/>
          <p:cNvSpPr/>
          <p:nvPr/>
        </p:nvSpPr>
        <p:spPr>
          <a:xfrm>
            <a:off x="3518979" y="9497"/>
            <a:ext cx="3082522" cy="6858000"/>
          </a:xfrm>
          <a:prstGeom prst="arc">
            <a:avLst>
              <a:gd name="adj1" fmla="val 16200000"/>
              <a:gd name="adj2" fmla="val 5390441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lvl="0"/>
              <a:t>40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52F1D23-1F87-F048-AEEB-C35E0A7A1D2C}"/>
              </a:ext>
            </a:extLst>
          </p:cNvPr>
          <p:cNvSpPr/>
          <p:nvPr/>
        </p:nvSpPr>
        <p:spPr>
          <a:xfrm>
            <a:off x="125060" y="761055"/>
            <a:ext cx="5177624" cy="5177624"/>
          </a:xfrm>
          <a:prstGeom prst="ellipse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3BAE95C-1E9F-744D-9130-BBCA61A76163}"/>
              </a:ext>
            </a:extLst>
          </p:cNvPr>
          <p:cNvSpPr/>
          <p:nvPr/>
        </p:nvSpPr>
        <p:spPr>
          <a:xfrm>
            <a:off x="6235081" y="2983094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Google Shape;9355;p69">
            <a:extLst>
              <a:ext uri="{FF2B5EF4-FFF2-40B4-BE49-F238E27FC236}">
                <a16:creationId xmlns:a16="http://schemas.microsoft.com/office/drawing/2014/main" id="{BC89445F-6BC3-9C44-8D7D-88F3FE067942}"/>
              </a:ext>
            </a:extLst>
          </p:cNvPr>
          <p:cNvGrpSpPr/>
          <p:nvPr/>
        </p:nvGrpSpPr>
        <p:grpSpPr>
          <a:xfrm>
            <a:off x="6552849" y="3316892"/>
            <a:ext cx="350302" cy="318241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22" name="Google Shape;9356;p69">
              <a:extLst>
                <a:ext uri="{FF2B5EF4-FFF2-40B4-BE49-F238E27FC236}">
                  <a16:creationId xmlns:a16="http://schemas.microsoft.com/office/drawing/2014/main" id="{DA1DF77A-CEB9-CE47-8BAE-B877586015E0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3" name="Google Shape;9357;p69">
              <a:extLst>
                <a:ext uri="{FF2B5EF4-FFF2-40B4-BE49-F238E27FC236}">
                  <a16:creationId xmlns:a16="http://schemas.microsoft.com/office/drawing/2014/main" id="{9452B2DE-6E36-0C46-9DD3-68241DAEA933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3A6658-CDC7-CA46-B6F1-494FA0626969}"/>
              </a:ext>
            </a:extLst>
          </p:cNvPr>
          <p:cNvSpPr txBox="1"/>
          <p:nvPr/>
        </p:nvSpPr>
        <p:spPr>
          <a:xfrm>
            <a:off x="7234177" y="109353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맑은 고딕" panose="020B0503020000020004" pitchFamily="50" charset="-127"/>
                <a:cs typeface="+mn-cs"/>
              </a:rPr>
              <a:t>문 제 점</a:t>
            </a: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369A06-A675-F246-BEBA-57819DFA45DD}"/>
              </a:ext>
            </a:extLst>
          </p:cNvPr>
          <p:cNvSpPr txBox="1"/>
          <p:nvPr/>
        </p:nvSpPr>
        <p:spPr>
          <a:xfrm>
            <a:off x="7156231" y="541717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맑은 고딕" panose="020B0503020000020004" pitchFamily="50" charset="-127"/>
                <a:cs typeface="+mn-cs"/>
              </a:rPr>
              <a:t>느 낀 점</a:t>
            </a: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78970-DA95-CC41-BDF3-458EAB1FE759}"/>
              </a:ext>
            </a:extLst>
          </p:cNvPr>
          <p:cNvSpPr txBox="1"/>
          <p:nvPr/>
        </p:nvSpPr>
        <p:spPr>
          <a:xfrm>
            <a:off x="7508251" y="325535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맑은 고딕" panose="020B0503020000020004" pitchFamily="50" charset="-127"/>
                <a:cs typeface="+mn-cs"/>
              </a:rPr>
              <a:t>향후 발전</a:t>
            </a: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FB59AA8-A456-F04D-9F40-250A289BBD22}"/>
              </a:ext>
            </a:extLst>
          </p:cNvPr>
          <p:cNvSpPr/>
          <p:nvPr/>
        </p:nvSpPr>
        <p:spPr>
          <a:xfrm>
            <a:off x="5953794" y="5118501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Google Shape;9283;p69">
            <a:extLst>
              <a:ext uri="{FF2B5EF4-FFF2-40B4-BE49-F238E27FC236}">
                <a16:creationId xmlns:a16="http://schemas.microsoft.com/office/drawing/2014/main" id="{1CA7228F-8531-204B-B0DE-5D02A3336538}"/>
              </a:ext>
            </a:extLst>
          </p:cNvPr>
          <p:cNvSpPr/>
          <p:nvPr/>
        </p:nvSpPr>
        <p:spPr>
          <a:xfrm>
            <a:off x="6266495" y="5436338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7CA494D-749D-304D-B589-26BC13D32E02}"/>
              </a:ext>
            </a:extLst>
          </p:cNvPr>
          <p:cNvSpPr/>
          <p:nvPr/>
        </p:nvSpPr>
        <p:spPr>
          <a:xfrm>
            <a:off x="5972320" y="761055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Google Shape;9277;p69">
            <a:extLst>
              <a:ext uri="{FF2B5EF4-FFF2-40B4-BE49-F238E27FC236}">
                <a16:creationId xmlns:a16="http://schemas.microsoft.com/office/drawing/2014/main" id="{2A4CA4AD-9C99-D545-976A-35291FC1D94D}"/>
              </a:ext>
            </a:extLst>
          </p:cNvPr>
          <p:cNvGrpSpPr/>
          <p:nvPr/>
        </p:nvGrpSpPr>
        <p:grpSpPr>
          <a:xfrm>
            <a:off x="6317496" y="1079263"/>
            <a:ext cx="342486" cy="349421"/>
            <a:chOff x="-65129934" y="2646800"/>
            <a:chExt cx="311125" cy="317425"/>
          </a:xfrm>
          <a:solidFill>
            <a:schemeClr val="bg1"/>
          </a:solidFill>
        </p:grpSpPr>
        <p:sp>
          <p:nvSpPr>
            <p:cNvPr id="18" name="Google Shape;9279;p69">
              <a:extLst>
                <a:ext uri="{FF2B5EF4-FFF2-40B4-BE49-F238E27FC236}">
                  <a16:creationId xmlns:a16="http://schemas.microsoft.com/office/drawing/2014/main" id="{E74DC017-575B-2749-91B6-3F811B726518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17" name="Google Shape;9278;p69">
              <a:extLst>
                <a:ext uri="{FF2B5EF4-FFF2-40B4-BE49-F238E27FC236}">
                  <a16:creationId xmlns:a16="http://schemas.microsoft.com/office/drawing/2014/main" id="{24B54DF7-AC63-3248-9DF7-0CAAF8A7D847}"/>
                </a:ext>
              </a:extLst>
            </p:cNvPr>
            <p:cNvSpPr/>
            <p:nvPr/>
          </p:nvSpPr>
          <p:spPr>
            <a:xfrm>
              <a:off x="-65129934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87486" y="2513251"/>
            <a:ext cx="25268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8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03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mtClean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마 무 리</a:t>
            </a:r>
            <a:endParaRPr kumimoji="1" lang="ko-KR" altLang="en-US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99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268080" y="136037"/>
            <a:ext cx="7638170" cy="3097578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1" y="243184"/>
            <a:ext cx="18600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03.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마 무 리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2809274"/>
            <a:ext cx="2994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5400" b="1" smtClean="0">
                <a:solidFill>
                  <a:schemeClr val="bg1"/>
                </a:solidFill>
                <a:latin typeface="+mj-lt"/>
              </a:rPr>
              <a:t>문 제 점</a:t>
            </a:r>
            <a:endParaRPr kumimoji="1" lang="en-US" altLang="ko-KR" sz="5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544077" y="295897"/>
            <a:ext cx="3047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1.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회전 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90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이상시 에러 발생</a:t>
            </a:r>
            <a:endParaRPr kumimoji="1" lang="en-US" altLang="ko-KR" sz="1400" b="1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671" y="763534"/>
            <a:ext cx="5140830" cy="200182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268080" y="3393475"/>
            <a:ext cx="7638170" cy="2969225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544076" y="3553335"/>
            <a:ext cx="3304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1.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확대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/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축소 소수점 입력시 에러 발생</a:t>
            </a:r>
            <a:endParaRPr kumimoji="1" lang="en-US" altLang="ko-KR" sz="1400" b="1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671" y="4020972"/>
            <a:ext cx="5140830" cy="2001823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41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44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4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310576" y="1973630"/>
            <a:ext cx="7585417" cy="2673237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1" y="243184"/>
            <a:ext cx="18600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03.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마 무 리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2809274"/>
            <a:ext cx="2994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5400" b="1" smtClean="0">
                <a:solidFill>
                  <a:schemeClr val="bg1"/>
                </a:solidFill>
                <a:latin typeface="+mj-lt"/>
              </a:rPr>
              <a:t>향후발전</a:t>
            </a:r>
            <a:endParaRPr kumimoji="1" lang="en-US" altLang="ko-KR" sz="5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703803" y="2310823"/>
            <a:ext cx="4167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1. 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이동 시 </a:t>
            </a:r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X, Y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값 받기</a:t>
            </a:r>
            <a:endParaRPr kumimoji="1" lang="en-US" altLang="ko-KR" sz="2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703803" y="3214328"/>
            <a:ext cx="4167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3. 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샤프닝 시 값 입력 받기</a:t>
            </a:r>
            <a:endParaRPr kumimoji="1" lang="en-US" altLang="ko-KR" sz="2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703802" y="3656168"/>
            <a:ext cx="4167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>
                <a:solidFill>
                  <a:schemeClr val="bg1"/>
                </a:solidFill>
                <a:latin typeface="+mj-lt"/>
              </a:rPr>
              <a:t>4</a:t>
            </a:r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. 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블러링 시 값 입력 받기</a:t>
            </a:r>
            <a:endParaRPr kumimoji="1" lang="en-US" altLang="ko-KR" sz="2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703803" y="2772488"/>
            <a:ext cx="4167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b="1" smtClean="0">
                <a:solidFill>
                  <a:schemeClr val="bg1"/>
                </a:solidFill>
                <a:latin typeface="+mj-lt"/>
              </a:rPr>
              <a:t>2. </a:t>
            </a:r>
            <a:r>
              <a:rPr kumimoji="1" lang="ko-KR" altLang="en-US" sz="2400" b="1" smtClean="0">
                <a:solidFill>
                  <a:schemeClr val="bg1"/>
                </a:solidFill>
                <a:latin typeface="+mj-lt"/>
              </a:rPr>
              <a:t>회전 시 화질 저하 문제</a:t>
            </a:r>
            <a:endParaRPr kumimoji="1" lang="en-US" altLang="ko-KR" sz="2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42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44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18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259288" y="1723833"/>
            <a:ext cx="7638170" cy="3097578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CD704B"/>
          </a:solidFill>
          <a:ln>
            <a:solidFill>
              <a:srgbClr val="CD7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1" y="243184"/>
            <a:ext cx="18600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03.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마 무 리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736653" y="2809274"/>
            <a:ext cx="2994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5400" b="1" smtClean="0">
                <a:solidFill>
                  <a:schemeClr val="bg1"/>
                </a:solidFill>
                <a:latin typeface="+mj-lt"/>
              </a:rPr>
              <a:t>느 낀 점</a:t>
            </a:r>
            <a:endParaRPr kumimoji="1" lang="en-US" altLang="ko-KR" sz="5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535285" y="1896097"/>
            <a:ext cx="30476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1. </a:t>
            </a:r>
            <a:r>
              <a:rPr kumimoji="1" lang="ko-KR" altLang="en-US" sz="1400" b="1">
                <a:solidFill>
                  <a:schemeClr val="bg1"/>
                </a:solidFill>
              </a:rPr>
              <a:t>간단한 에러</a:t>
            </a:r>
            <a:r>
              <a:rPr kumimoji="1" lang="en-US" altLang="ko-KR" sz="1400" b="1">
                <a:solidFill>
                  <a:schemeClr val="bg1"/>
                </a:solidFill>
              </a:rPr>
              <a:t>, </a:t>
            </a:r>
            <a:r>
              <a:rPr kumimoji="1" lang="ko-KR" altLang="en-US" sz="1400" b="1">
                <a:solidFill>
                  <a:schemeClr val="bg1"/>
                </a:solidFill>
              </a:rPr>
              <a:t>동작 오류가 많이 발생하였다</a:t>
            </a:r>
            <a:r>
              <a:rPr kumimoji="1" lang="en-US" altLang="ko-KR" sz="1400" b="1">
                <a:solidFill>
                  <a:schemeClr val="bg1"/>
                </a:solidFill>
              </a:rPr>
              <a:t>. (ex. </a:t>
            </a:r>
            <a:r>
              <a:rPr kumimoji="1" lang="ko-KR" altLang="en-US" sz="1400" b="1">
                <a:solidFill>
                  <a:schemeClr val="bg1"/>
                </a:solidFill>
              </a:rPr>
              <a:t>오버플로우</a:t>
            </a:r>
            <a:r>
              <a:rPr kumimoji="1" lang="en-US" altLang="ko-KR" sz="1400" b="1">
                <a:solidFill>
                  <a:schemeClr val="bg1"/>
                </a:solidFill>
              </a:rPr>
              <a:t>, </a:t>
            </a:r>
            <a:r>
              <a:rPr kumimoji="1" lang="ko-KR" altLang="en-US" sz="1400" b="1">
                <a:solidFill>
                  <a:schemeClr val="bg1"/>
                </a:solidFill>
              </a:rPr>
              <a:t>동적할당 완료 시 삭제하기 등</a:t>
            </a:r>
            <a:r>
              <a:rPr kumimoji="1" lang="en-US" altLang="ko-KR" sz="14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4535284" y="2711006"/>
            <a:ext cx="64814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2.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코드 간결성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,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주석의 중요성</a:t>
            </a:r>
            <a:endParaRPr kumimoji="1" lang="en-US" altLang="ko-KR" sz="1400" b="1" smtClean="0">
              <a:solidFill>
                <a:schemeClr val="bg1"/>
              </a:solidFill>
              <a:latin typeface="+mj-lt"/>
            </a:endParaRPr>
          </a:p>
          <a:p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  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코드가 계속 추가되면 본인 코드도 못 알아보는 경우가 발생하였다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r>
              <a:rPr kumimoji="1" lang="en-US" altLang="ko-KR" sz="1400" b="1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 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주석을 항상 다는 습관을 가지고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, 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간결하게 프로그래밍해야하겠다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/>
              <a:t>43</a:t>
            </a:fld>
            <a:r>
              <a:rPr lang="ko-KR" altLang="en-US"/>
              <a:t> </a:t>
            </a:r>
            <a:r>
              <a:rPr lang="en-US" altLang="ko-KR"/>
              <a:t>/ </a:t>
            </a:r>
            <a:r>
              <a:rPr lang="en-US" altLang="ko-KR" smtClean="0"/>
              <a:t>44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69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A22DCD-A370-A143-A083-D2832BA27DF5}"/>
              </a:ext>
            </a:extLst>
          </p:cNvPr>
          <p:cNvSpPr txBox="1"/>
          <p:nvPr/>
        </p:nvSpPr>
        <p:spPr>
          <a:xfrm>
            <a:off x="4635536" y="3152001"/>
            <a:ext cx="2920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Bell MT" panose="02020503060305020303" pitchFamily="18" charset="0"/>
              </a:rPr>
              <a:t>THANK YOU </a:t>
            </a:r>
            <a:r>
              <a:rPr kumimoji="1" lang="en-US" altLang="ko-KR" sz="3000" dirty="0">
                <a:latin typeface="Bell MT" panose="02020503060305020303" pitchFamily="18" charset="0"/>
                <a:sym typeface="Wingdings" pitchFamily="2" charset="2"/>
              </a:rPr>
              <a:t></a:t>
            </a:r>
            <a:endParaRPr kumimoji="1" lang="ko-KR" altLang="en-US" sz="30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6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5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호 3"/>
          <p:cNvSpPr/>
          <p:nvPr/>
        </p:nvSpPr>
        <p:spPr>
          <a:xfrm>
            <a:off x="3518979" y="9497"/>
            <a:ext cx="3082522" cy="6858000"/>
          </a:xfrm>
          <a:prstGeom prst="arc">
            <a:avLst>
              <a:gd name="adj1" fmla="val 16200000"/>
              <a:gd name="adj2" fmla="val 5390441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>
                <a:latin typeface="+mj-lt"/>
              </a:rPr>
              <a:t>5</a:t>
            </a:fld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44</a:t>
            </a:r>
            <a:endParaRPr lang="ko-KR" altLang="en-US">
              <a:latin typeface="+mj-lt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52F1D23-1F87-F048-AEEB-C35E0A7A1D2C}"/>
              </a:ext>
            </a:extLst>
          </p:cNvPr>
          <p:cNvSpPr/>
          <p:nvPr/>
        </p:nvSpPr>
        <p:spPr>
          <a:xfrm>
            <a:off x="125060" y="761055"/>
            <a:ext cx="5177624" cy="5177624"/>
          </a:xfrm>
          <a:prstGeom prst="ellipse">
            <a:avLst/>
          </a:prstGeom>
          <a:solidFill>
            <a:srgbClr val="CD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0" b="1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3BAE95C-1E9F-744D-9130-BBCA61A76163}"/>
              </a:ext>
            </a:extLst>
          </p:cNvPr>
          <p:cNvSpPr/>
          <p:nvPr/>
        </p:nvSpPr>
        <p:spPr>
          <a:xfrm>
            <a:off x="6112457" y="1384560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grpSp>
        <p:nvGrpSpPr>
          <p:cNvPr id="21" name="Google Shape;9355;p69">
            <a:extLst>
              <a:ext uri="{FF2B5EF4-FFF2-40B4-BE49-F238E27FC236}">
                <a16:creationId xmlns:a16="http://schemas.microsoft.com/office/drawing/2014/main" id="{BC89445F-6BC3-9C44-8D7D-88F3FE067942}"/>
              </a:ext>
            </a:extLst>
          </p:cNvPr>
          <p:cNvGrpSpPr/>
          <p:nvPr/>
        </p:nvGrpSpPr>
        <p:grpSpPr>
          <a:xfrm>
            <a:off x="6430225" y="1718358"/>
            <a:ext cx="350302" cy="318241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22" name="Google Shape;9356;p69">
              <a:extLst>
                <a:ext uri="{FF2B5EF4-FFF2-40B4-BE49-F238E27FC236}">
                  <a16:creationId xmlns:a16="http://schemas.microsoft.com/office/drawing/2014/main" id="{DA1DF77A-CEB9-CE47-8BAE-B877586015E0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" name="Google Shape;9357;p69">
              <a:extLst>
                <a:ext uri="{FF2B5EF4-FFF2-40B4-BE49-F238E27FC236}">
                  <a16:creationId xmlns:a16="http://schemas.microsoft.com/office/drawing/2014/main" id="{9452B2DE-6E36-0C46-9DD3-68241DAEA933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3A6658-CDC7-CA46-B6F1-494FA0626969}"/>
              </a:ext>
            </a:extLst>
          </p:cNvPr>
          <p:cNvSpPr txBox="1"/>
          <p:nvPr/>
        </p:nvSpPr>
        <p:spPr>
          <a:xfrm>
            <a:off x="6904911" y="53572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+mj-lt"/>
              </a:rPr>
              <a:t>반 전</a:t>
            </a:r>
            <a:endParaRPr kumimoji="1"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369A06-A675-F246-BEBA-57819DFA45DD}"/>
              </a:ext>
            </a:extLst>
          </p:cNvPr>
          <p:cNvSpPr txBox="1"/>
          <p:nvPr/>
        </p:nvSpPr>
        <p:spPr>
          <a:xfrm>
            <a:off x="7505428" y="292518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+mj-lt"/>
              </a:rPr>
              <a:t>회 전</a:t>
            </a:r>
            <a:endParaRPr kumimoji="1"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78970-DA95-CC41-BDF3-458EAB1FE759}"/>
              </a:ext>
            </a:extLst>
          </p:cNvPr>
          <p:cNvSpPr txBox="1"/>
          <p:nvPr/>
        </p:nvSpPr>
        <p:spPr>
          <a:xfrm>
            <a:off x="7385627" y="165681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+mj-lt"/>
              </a:rPr>
              <a:t>흑 백</a:t>
            </a:r>
            <a:endParaRPr kumimoji="1"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FB59AA8-A456-F04D-9F40-250A289BBD22}"/>
              </a:ext>
            </a:extLst>
          </p:cNvPr>
          <p:cNvSpPr/>
          <p:nvPr/>
        </p:nvSpPr>
        <p:spPr>
          <a:xfrm>
            <a:off x="6302991" y="2626511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sp>
        <p:nvSpPr>
          <p:cNvPr id="35" name="Google Shape;9283;p69">
            <a:extLst>
              <a:ext uri="{FF2B5EF4-FFF2-40B4-BE49-F238E27FC236}">
                <a16:creationId xmlns:a16="http://schemas.microsoft.com/office/drawing/2014/main" id="{1CA7228F-8531-204B-B0DE-5D02A3336538}"/>
              </a:ext>
            </a:extLst>
          </p:cNvPr>
          <p:cNvSpPr/>
          <p:nvPr/>
        </p:nvSpPr>
        <p:spPr>
          <a:xfrm>
            <a:off x="6615692" y="2944348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7CA494D-749D-304D-B589-26BC13D32E02}"/>
              </a:ext>
            </a:extLst>
          </p:cNvPr>
          <p:cNvSpPr/>
          <p:nvPr/>
        </p:nvSpPr>
        <p:spPr>
          <a:xfrm>
            <a:off x="5643054" y="203252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grpSp>
        <p:nvGrpSpPr>
          <p:cNvPr id="16" name="Google Shape;9277;p69">
            <a:extLst>
              <a:ext uri="{FF2B5EF4-FFF2-40B4-BE49-F238E27FC236}">
                <a16:creationId xmlns:a16="http://schemas.microsoft.com/office/drawing/2014/main" id="{2A4CA4AD-9C99-D545-976A-35291FC1D94D}"/>
              </a:ext>
            </a:extLst>
          </p:cNvPr>
          <p:cNvGrpSpPr/>
          <p:nvPr/>
        </p:nvGrpSpPr>
        <p:grpSpPr>
          <a:xfrm>
            <a:off x="5988230" y="521460"/>
            <a:ext cx="342486" cy="349421"/>
            <a:chOff x="-65129934" y="2646800"/>
            <a:chExt cx="311125" cy="317425"/>
          </a:xfrm>
          <a:solidFill>
            <a:schemeClr val="bg1"/>
          </a:solidFill>
        </p:grpSpPr>
        <p:sp>
          <p:nvSpPr>
            <p:cNvPr id="18" name="Google Shape;9279;p69">
              <a:extLst>
                <a:ext uri="{FF2B5EF4-FFF2-40B4-BE49-F238E27FC236}">
                  <a16:creationId xmlns:a16="http://schemas.microsoft.com/office/drawing/2014/main" id="{E74DC017-575B-2749-91B6-3F811B726518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7" name="Google Shape;9278;p69">
              <a:extLst>
                <a:ext uri="{FF2B5EF4-FFF2-40B4-BE49-F238E27FC236}">
                  <a16:creationId xmlns:a16="http://schemas.microsoft.com/office/drawing/2014/main" id="{24B54DF7-AC63-3248-9DF7-0CAAF8A7D847}"/>
                </a:ext>
              </a:extLst>
            </p:cNvPr>
            <p:cNvSpPr/>
            <p:nvPr/>
          </p:nvSpPr>
          <p:spPr>
            <a:xfrm>
              <a:off x="-65129934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87485" y="2513251"/>
            <a:ext cx="25268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b="1" smtClean="0">
                <a:solidFill>
                  <a:schemeClr val="bg1"/>
                </a:solidFill>
                <a:latin typeface="+mj-lt"/>
              </a:rPr>
              <a:t>Part 02 </a:t>
            </a:r>
          </a:p>
          <a:p>
            <a:pPr algn="ctr"/>
            <a:r>
              <a:rPr kumimoji="1" lang="ko-KR" altLang="en-US" sz="48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ko-KR" altLang="en-US" sz="6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3A6658-CDC7-CA46-B6F1-494FA0626969}"/>
              </a:ext>
            </a:extLst>
          </p:cNvPr>
          <p:cNvSpPr txBox="1"/>
          <p:nvPr/>
        </p:nvSpPr>
        <p:spPr>
          <a:xfrm>
            <a:off x="7549465" y="42009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+mj-lt"/>
              </a:rPr>
              <a:t>스트레칭</a:t>
            </a:r>
            <a:endParaRPr kumimoji="1"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7CA494D-749D-304D-B589-26BC13D32E02}"/>
              </a:ext>
            </a:extLst>
          </p:cNvPr>
          <p:cNvSpPr/>
          <p:nvPr/>
        </p:nvSpPr>
        <p:spPr>
          <a:xfrm>
            <a:off x="6287608" y="3868462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grpSp>
        <p:nvGrpSpPr>
          <p:cNvPr id="62" name="Google Shape;9277;p69">
            <a:extLst>
              <a:ext uri="{FF2B5EF4-FFF2-40B4-BE49-F238E27FC236}">
                <a16:creationId xmlns:a16="http://schemas.microsoft.com/office/drawing/2014/main" id="{2A4CA4AD-9C99-D545-976A-35291FC1D94D}"/>
              </a:ext>
            </a:extLst>
          </p:cNvPr>
          <p:cNvGrpSpPr/>
          <p:nvPr/>
        </p:nvGrpSpPr>
        <p:grpSpPr>
          <a:xfrm>
            <a:off x="6632784" y="4186670"/>
            <a:ext cx="342486" cy="349421"/>
            <a:chOff x="-65129934" y="2646800"/>
            <a:chExt cx="311125" cy="317425"/>
          </a:xfrm>
          <a:solidFill>
            <a:schemeClr val="bg1"/>
          </a:solidFill>
        </p:grpSpPr>
        <p:sp>
          <p:nvSpPr>
            <p:cNvPr id="63" name="Google Shape;9279;p69">
              <a:extLst>
                <a:ext uri="{FF2B5EF4-FFF2-40B4-BE49-F238E27FC236}">
                  <a16:creationId xmlns:a16="http://schemas.microsoft.com/office/drawing/2014/main" id="{E74DC017-575B-2749-91B6-3F811B726518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64" name="Google Shape;9278;p69">
              <a:extLst>
                <a:ext uri="{FF2B5EF4-FFF2-40B4-BE49-F238E27FC236}">
                  <a16:creationId xmlns:a16="http://schemas.microsoft.com/office/drawing/2014/main" id="{24B54DF7-AC63-3248-9DF7-0CAAF8A7D847}"/>
                </a:ext>
              </a:extLst>
            </p:cNvPr>
            <p:cNvSpPr/>
            <p:nvPr/>
          </p:nvSpPr>
          <p:spPr>
            <a:xfrm>
              <a:off x="-65129934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B3BAE95C-1E9F-744D-9130-BBCA61A76163}"/>
              </a:ext>
            </a:extLst>
          </p:cNvPr>
          <p:cNvSpPr/>
          <p:nvPr/>
        </p:nvSpPr>
        <p:spPr>
          <a:xfrm>
            <a:off x="5893695" y="5110413"/>
            <a:ext cx="985838" cy="9858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j-lt"/>
            </a:endParaRPr>
          </a:p>
        </p:txBody>
      </p:sp>
      <p:grpSp>
        <p:nvGrpSpPr>
          <p:cNvPr id="66" name="Google Shape;9355;p69">
            <a:extLst>
              <a:ext uri="{FF2B5EF4-FFF2-40B4-BE49-F238E27FC236}">
                <a16:creationId xmlns:a16="http://schemas.microsoft.com/office/drawing/2014/main" id="{BC89445F-6BC3-9C44-8D7D-88F3FE067942}"/>
              </a:ext>
            </a:extLst>
          </p:cNvPr>
          <p:cNvGrpSpPr/>
          <p:nvPr/>
        </p:nvGrpSpPr>
        <p:grpSpPr>
          <a:xfrm>
            <a:off x="6211463" y="5444211"/>
            <a:ext cx="350302" cy="318241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67" name="Google Shape;9356;p69">
              <a:extLst>
                <a:ext uri="{FF2B5EF4-FFF2-40B4-BE49-F238E27FC236}">
                  <a16:creationId xmlns:a16="http://schemas.microsoft.com/office/drawing/2014/main" id="{DA1DF77A-CEB9-CE47-8BAE-B877586015E0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68" name="Google Shape;9357;p69">
              <a:extLst>
                <a:ext uri="{FF2B5EF4-FFF2-40B4-BE49-F238E27FC236}">
                  <a16:creationId xmlns:a16="http://schemas.microsoft.com/office/drawing/2014/main" id="{9452B2DE-6E36-0C46-9DD3-68241DAEA933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2278970-DA95-CC41-BDF3-458EAB1FE759}"/>
              </a:ext>
            </a:extLst>
          </p:cNvPr>
          <p:cNvSpPr txBox="1"/>
          <p:nvPr/>
        </p:nvSpPr>
        <p:spPr>
          <a:xfrm>
            <a:off x="7166865" y="53826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chemeClr val="bg1"/>
                </a:solidFill>
                <a:latin typeface="+mj-lt"/>
              </a:rPr>
              <a:t>엠보싱</a:t>
            </a:r>
            <a:endParaRPr kumimoji="1" lang="en-US" altLang="ko-KR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6904911" y="6181724"/>
            <a:ext cx="193384" cy="17063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6915177" y="6401204"/>
            <a:ext cx="193384" cy="17063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915177" y="6620682"/>
            <a:ext cx="193384" cy="1706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25183" y="2967091"/>
            <a:ext cx="2721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5400" b="1" smtClean="0">
                <a:solidFill>
                  <a:schemeClr val="bg1"/>
                </a:solidFill>
                <a:latin typeface="+mj-lt"/>
              </a:rPr>
              <a:t>1. </a:t>
            </a:r>
            <a:r>
              <a:rPr kumimoji="1" lang="ko-KR" altLang="en-US" sz="5400" b="1" smtClean="0">
                <a:solidFill>
                  <a:schemeClr val="bg1"/>
                </a:solidFill>
                <a:latin typeface="+mj-lt"/>
              </a:rPr>
              <a:t>반 전</a:t>
            </a:r>
            <a:endParaRPr lang="en-US" altLang="ko-KR" sz="5400" b="1" smtClean="0"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67557" y="5837604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반 전</a:t>
            </a:r>
            <a:endParaRPr lang="en-US" altLang="ko-KR" sz="1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원 본</a:t>
            </a:r>
            <a:endParaRPr lang="en-US" altLang="ko-KR" sz="1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>
                <a:latin typeface="+mj-lt"/>
              </a:rPr>
              <a:t>6</a:t>
            </a:fld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44</a:t>
            </a:r>
            <a:endParaRPr lang="ko-KR" altLang="en-US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206" y="983861"/>
            <a:ext cx="3574623" cy="46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25183" y="2967091"/>
            <a:ext cx="2721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1. </a:t>
            </a:r>
            <a:r>
              <a:rPr kumimoji="1" lang="ko-KR" altLang="en-US" sz="5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반 전</a:t>
            </a:r>
            <a:endParaRPr kumimoji="0" lang="en-US" altLang="ko-KR" sz="54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5478" y="140190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reverseImage() </a:t>
            </a: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//반전 영상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크기를 결정 --&gt; 알고리즘에 따라서....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영상 메모리 할당.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 영상처리 알고리즘 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RGB; rgb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"None"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"Box"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((sx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(sy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outImage[RR,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inImage[RR,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outImage[GG,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inImage[GG,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outImage[BB,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inImage[BB,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"Free"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((minX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(minY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(pointInPolygon(k, i, mx, my))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)(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25183" y="2967091"/>
            <a:ext cx="272163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900" b="1" smtClean="0">
                <a:solidFill>
                  <a:schemeClr val="bg1"/>
                </a:solidFill>
                <a:latin typeface="+mj-lt"/>
              </a:rPr>
              <a:t>2. </a:t>
            </a:r>
            <a:r>
              <a:rPr kumimoji="1" lang="ko-KR" altLang="en-US" sz="2900" b="1" smtClean="0">
                <a:solidFill>
                  <a:schemeClr val="bg1"/>
                </a:solidFill>
                <a:latin typeface="+mj-lt"/>
              </a:rPr>
              <a:t>밝게</a:t>
            </a:r>
            <a:r>
              <a:rPr kumimoji="1" lang="en-US" altLang="ko-KR" sz="2900" b="1" smtClean="0">
                <a:solidFill>
                  <a:schemeClr val="bg1"/>
                </a:solidFill>
                <a:latin typeface="+mj-lt"/>
              </a:rPr>
              <a:t>, </a:t>
            </a:r>
            <a:r>
              <a:rPr kumimoji="1" lang="ko-KR" altLang="en-US" sz="2900" b="1" smtClean="0">
                <a:solidFill>
                  <a:schemeClr val="bg1"/>
                </a:solidFill>
                <a:latin typeface="+mj-lt"/>
              </a:rPr>
              <a:t>어둡게</a:t>
            </a:r>
            <a:endParaRPr lang="en-US" altLang="ko-KR" sz="2900" b="1" smtClean="0"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505581" y="5837602"/>
            <a:ext cx="12338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밝게</a:t>
            </a:r>
            <a:r>
              <a:rPr kumimoji="1" lang="en-US" altLang="ko-KR" sz="1400" b="1" smtClean="0">
                <a:solidFill>
                  <a:schemeClr val="bg1"/>
                </a:solidFill>
                <a:latin typeface="+mj-lt"/>
              </a:rPr>
              <a:t>/</a:t>
            </a:r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어둡게</a:t>
            </a:r>
            <a:endParaRPr lang="en-US" altLang="ko-KR" sz="14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smtClean="0">
                <a:solidFill>
                  <a:schemeClr val="bg1"/>
                </a:solidFill>
                <a:latin typeface="+mj-lt"/>
              </a:rPr>
              <a:t>Part 02. </a:t>
            </a:r>
            <a:r>
              <a:rPr kumimoji="1" lang="ko-KR" altLang="en-US" sz="1600" b="1" smtClean="0">
                <a:solidFill>
                  <a:schemeClr val="bg1"/>
                </a:solidFill>
                <a:latin typeface="+mj-lt"/>
              </a:rPr>
              <a:t>구 현</a:t>
            </a:r>
            <a:endParaRPr kumimoji="1" lang="en-US" altLang="ko-KR" sz="16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83A6-190F-4215-8E1B-CE11FEB58D40}" type="slidenum">
              <a:rPr lang="ko-KR" altLang="en-US" smtClean="0">
                <a:latin typeface="+mj-lt"/>
              </a:rPr>
              <a:t>8</a:t>
            </a:fld>
            <a:r>
              <a:rPr lang="ko-KR" altLang="en-US">
                <a:latin typeface="+mj-lt"/>
              </a:rPr>
              <a:t> </a:t>
            </a:r>
            <a:r>
              <a:rPr lang="en-US" altLang="ko-KR">
                <a:latin typeface="+mj-lt"/>
              </a:rPr>
              <a:t>/ </a:t>
            </a:r>
            <a:r>
              <a:rPr lang="en-US" altLang="ko-KR" smtClean="0">
                <a:latin typeface="+mj-lt"/>
              </a:rPr>
              <a:t>44</a:t>
            </a:r>
            <a:endParaRPr lang="ko-KR" altLang="en-US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615844" y="5837603"/>
            <a:ext cx="732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smtClean="0">
                <a:solidFill>
                  <a:schemeClr val="bg1"/>
                </a:solidFill>
                <a:latin typeface="+mj-lt"/>
              </a:rPr>
              <a:t>원 본</a:t>
            </a:r>
            <a:endParaRPr lang="en-US" altLang="ko-KR" sz="1400" b="1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67" y="983862"/>
            <a:ext cx="3581866" cy="46732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03" y="983862"/>
            <a:ext cx="3583172" cy="46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0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7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753" y="136037"/>
            <a:ext cx="3640016" cy="6585438"/>
          </a:xfrm>
          <a:prstGeom prst="rect">
            <a:avLst/>
          </a:prstGeom>
          <a:solidFill>
            <a:srgbClr val="AD5530"/>
          </a:solidFill>
          <a:ln>
            <a:solidFill>
              <a:srgbClr val="AD5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925183" y="2967091"/>
            <a:ext cx="272163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1" lang="ko-KR" altLang="en-US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밝게</a:t>
            </a:r>
            <a:r>
              <a:rPr kumimoji="1" lang="en-US" altLang="ko-KR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29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어둡게</a:t>
            </a:r>
            <a:endParaRPr kumimoji="0" lang="en-US" altLang="ko-KR" sz="29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AA40B-E055-5F44-9112-C67F3053E10D}"/>
              </a:ext>
            </a:extLst>
          </p:cNvPr>
          <p:cNvSpPr/>
          <p:nvPr/>
        </p:nvSpPr>
        <p:spPr>
          <a:xfrm>
            <a:off x="575462" y="243184"/>
            <a:ext cx="1710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Part 02. </a:t>
            </a:r>
            <a:r>
              <a: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구 현</a:t>
            </a:r>
            <a:endParaRPr kumimoji="1" lang="en-US" altLang="ko-KR" sz="1600" b="1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EB83A6-190F-4215-8E1B-CE11FEB58D4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44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77735" y="136037"/>
            <a:ext cx="3869643" cy="65854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add_image()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(inImage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null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중요! 출력 영상의 크기 --&gt; 알고리즘에 영향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outH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outW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출력 메모리 확보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new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[RGB, outH, outW];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**** 진짜 영상처리 알고리즘 ****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(processType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'0'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sx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ex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sy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ey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)getValue();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rgb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RGB; rgb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inH; i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inW; k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"None"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)px;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"Box"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((sx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(sy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ey))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)px;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171344" y="984738"/>
            <a:ext cx="3839822" cy="5011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(mouseStatus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D500"/>
                </a:solidFill>
                <a:latin typeface="Consolas" panose="020B0609020204030204" pitchFamily="49" charset="0"/>
              </a:rPr>
              <a:t>"Free"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((minX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k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maxX)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(minY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&amp;&amp;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maxY))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(pointInPolygon(k, i, mx, my))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int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+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v;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&gt;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255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&lt;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px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(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byte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)px;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else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outImage[rgb, i, k] </a:t>
            </a:r>
            <a:r>
              <a:rPr lang="ko-KR" altLang="ko-KR" sz="90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 inImage[rgb, i, k];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999999"/>
                </a:solidFill>
                <a:latin typeface="Consolas" panose="020B0609020204030204" pitchFamily="49" charset="0"/>
              </a:rPr>
              <a:t>// ********************************</a:t>
            </a:r>
            <a:endParaRPr lang="ko-KR" altLang="ko-KR" sz="90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displayImage();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F0F0F0"/>
                </a:solidFill>
                <a:latin typeface="Consolas" panose="020B0609020204030204" pitchFamily="49" charset="0"/>
              </a:rPr>
              <a:t>}</a:t>
            </a:r>
            <a:endParaRPr lang="ko-KR" altLang="ko-K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5144</Words>
  <Application>Microsoft Office PowerPoint</Application>
  <PresentationFormat>와이드스크린</PresentationFormat>
  <Paragraphs>842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Mangal</vt:lpstr>
      <vt:lpstr>맑은 고딕</vt:lpstr>
      <vt:lpstr>Arial</vt:lpstr>
      <vt:lpstr>Bell MT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대한상공회의소 서울기술교육센터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차세대에너지 파트</dc:creator>
  <cp:lastModifiedBy>차세대에너지 파트</cp:lastModifiedBy>
  <cp:revision>56</cp:revision>
  <dcterms:created xsi:type="dcterms:W3CDTF">2022-04-08T01:12:46Z</dcterms:created>
  <dcterms:modified xsi:type="dcterms:W3CDTF">2022-04-16T07:01:28Z</dcterms:modified>
</cp:coreProperties>
</file>